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2" r:id="rId5"/>
    <p:sldId id="260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F4450-9F1C-4DED-8B8E-ADCFD2542395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B13E7-28E0-4825-A5D6-967EFDCBD43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37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C1FF8-F1DC-40ED-8AD6-600987841113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46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6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5E3DE-88C7-4CA2-91DB-8BEF20006657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2C570-8455-4075-B029-531A923D64E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188640"/>
            <a:ext cx="85689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Ten Things A Book Character Might Have In Their Pocket</a:t>
            </a:r>
            <a:endParaRPr lang="cs-CZ" sz="2400" b="1" u="sng" dirty="0"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1620" y="687516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Think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about three things that you might...</a:t>
            </a:r>
            <a:endParaRPr lang="en-GB" sz="2400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Guest\Desktop\possible tes resourcs\christmas stuff\pictures\one-24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988840"/>
            <a:ext cx="1872208" cy="2902902"/>
          </a:xfrm>
          <a:prstGeom prst="rect">
            <a:avLst/>
          </a:prstGeom>
          <a:noFill/>
        </p:spPr>
      </p:pic>
      <p:pic>
        <p:nvPicPr>
          <p:cNvPr id="1027" name="Picture 3" descr="C:\Users\Guest\Desktop\possible tes resourcs\christmas stuff\pictures\kablam-Number-Animals-10-2400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060848"/>
            <a:ext cx="1944216" cy="285859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79512" y="1556792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help you to escape from school</a:t>
            </a:r>
            <a:endParaRPr lang="en-GB" sz="2400" dirty="0"/>
          </a:p>
        </p:txBody>
      </p:sp>
      <p:sp>
        <p:nvSpPr>
          <p:cNvPr id="8" name="Rectangle 7"/>
          <p:cNvSpPr/>
          <p:nvPr/>
        </p:nvSpPr>
        <p:spPr>
          <a:xfrm>
            <a:off x="6588224" y="5373216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come top in a maths test</a:t>
            </a:r>
            <a:endParaRPr lang="en-GB" sz="2400" dirty="0"/>
          </a:p>
        </p:txBody>
      </p:sp>
      <p:sp>
        <p:nvSpPr>
          <p:cNvPr id="9" name="Rectangle 8"/>
          <p:cNvSpPr/>
          <p:nvPr/>
        </p:nvSpPr>
        <p:spPr>
          <a:xfrm>
            <a:off x="323528" y="5445224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Use to rescue a pig from a tree</a:t>
            </a:r>
            <a:endParaRPr lang="en-GB" sz="2400" dirty="0"/>
          </a:p>
        </p:txBody>
      </p:sp>
      <p:sp>
        <p:nvSpPr>
          <p:cNvPr id="10" name="Rectangle 9"/>
          <p:cNvSpPr/>
          <p:nvPr/>
        </p:nvSpPr>
        <p:spPr>
          <a:xfrm>
            <a:off x="179512" y="3645024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Keep in your pocket at a haunted school</a:t>
            </a:r>
            <a:endParaRPr lang="en-GB" sz="2400" dirty="0"/>
          </a:p>
        </p:txBody>
      </p:sp>
      <p:sp>
        <p:nvSpPr>
          <p:cNvPr id="11" name="Rectangle 10"/>
          <p:cNvSpPr/>
          <p:nvPr/>
        </p:nvSpPr>
        <p:spPr>
          <a:xfrm>
            <a:off x="6588224" y="162880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Take with you to the moon</a:t>
            </a:r>
            <a:endParaRPr lang="en-GB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2051720" y="1988840"/>
            <a:ext cx="1080120" cy="2880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6516216" y="4725144"/>
            <a:ext cx="792088" cy="64807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979712" y="3933056"/>
            <a:ext cx="1224136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411760" y="5085184"/>
            <a:ext cx="1008112" cy="79208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6660232" y="2420888"/>
            <a:ext cx="576064" cy="36004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25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908720"/>
            <a:ext cx="7884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Comic Sans MS" pitchFamily="66" charset="0"/>
              </a:rPr>
              <a:t>T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ry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to think of 10 things that this character might keep in her pockets...</a:t>
            </a:r>
            <a:endParaRPr lang="en-GB" sz="24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2051720" y="2348880"/>
            <a:ext cx="1512168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580112" y="2060848"/>
            <a:ext cx="1440160" cy="36004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691680" y="4797152"/>
            <a:ext cx="1584176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5724128" y="4509120"/>
            <a:ext cx="1224136" cy="72008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1691680" y="4077072"/>
            <a:ext cx="1728192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5724128" y="3501008"/>
            <a:ext cx="1368152" cy="64807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148064" y="5805264"/>
            <a:ext cx="1152128" cy="2880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123728" y="5661248"/>
            <a:ext cx="1080120" cy="216024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123728" y="3356992"/>
            <a:ext cx="1080120" cy="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796136" y="5229200"/>
            <a:ext cx="1440160" cy="14401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Guest\Desktop\possible tes resourcs\pictures\witch-300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88840"/>
            <a:ext cx="2937696" cy="4237062"/>
          </a:xfrm>
          <a:prstGeom prst="rect">
            <a:avLst/>
          </a:prstGeom>
          <a:noFill/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3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772816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Comic Sans MS" pitchFamily="66" charset="0"/>
              </a:rPr>
              <a:t>Ten Things Found in a </a:t>
            </a:r>
            <a:r>
              <a:rPr lang="en-GB" sz="2400" b="1" dirty="0" smtClean="0">
                <a:latin typeface="Comic Sans MS" pitchFamily="66" charset="0"/>
              </a:rPr>
              <a:t>Witch's Pocket</a:t>
            </a:r>
            <a:endParaRPr lang="en-GB" sz="2400" dirty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telescopic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broomstick </a:t>
            </a:r>
            <a:r>
              <a:rPr lang="en-GB" sz="2400" dirty="0" smtClean="0">
                <a:latin typeface="Comic Sans MS" pitchFamily="66" charset="0"/>
              </a:rPr>
              <a:t>for tricky rush hour travel</a:t>
            </a:r>
            <a:endParaRPr lang="en-GB" sz="2400" b="1" dirty="0" smtClean="0">
              <a:solidFill>
                <a:srgbClr val="0000FF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couple of purple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frogs</a:t>
            </a:r>
            <a:r>
              <a:rPr lang="en-GB" sz="2400" dirty="0" smtClean="0">
                <a:latin typeface="Comic Sans MS" pitchFamily="66" charset="0"/>
              </a:rPr>
              <a:t> for emergency magic spells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The contents of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a dirty handkerchief</a:t>
            </a:r>
            <a:r>
              <a:rPr lang="en-GB" sz="2400" dirty="0" smtClean="0">
                <a:latin typeface="Comic Sans MS" pitchFamily="66" charset="0"/>
              </a:rPr>
              <a:t> to flick at nosy children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bottle of boiled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rat’s blood</a:t>
            </a:r>
            <a:r>
              <a:rPr lang="en-GB" sz="2400" dirty="0" smtClean="0">
                <a:latin typeface="Comic Sans MS" pitchFamily="66" charset="0"/>
              </a:rPr>
              <a:t> for a quick morning snack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few spare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warts</a:t>
            </a:r>
            <a:r>
              <a:rPr lang="en-GB" sz="2400" dirty="0" smtClean="0">
                <a:latin typeface="Comic Sans MS" pitchFamily="66" charset="0"/>
              </a:rPr>
              <a:t> to make her look even more beautiful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poisoned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apple</a:t>
            </a:r>
            <a:r>
              <a:rPr lang="en-GB" sz="2400" dirty="0" smtClean="0">
                <a:latin typeface="Comic Sans MS" pitchFamily="66" charset="0"/>
              </a:rPr>
              <a:t>, in case that annoying Snow White appears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Four packets of juicy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 slugs </a:t>
            </a:r>
            <a:r>
              <a:rPr lang="en-GB" sz="2400" dirty="0" smtClean="0">
                <a:latin typeface="Comic Sans MS" pitchFamily="66" charset="0"/>
              </a:rPr>
              <a:t>to feed to innocent babies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bag of sharp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rocks </a:t>
            </a:r>
            <a:r>
              <a:rPr lang="en-GB" sz="2400" dirty="0" smtClean="0">
                <a:latin typeface="Comic Sans MS" pitchFamily="66" charset="0"/>
              </a:rPr>
              <a:t>to throw at kittens and puppies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An enormously fat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snake</a:t>
            </a:r>
            <a:r>
              <a:rPr lang="en-GB" sz="2400" dirty="0" smtClean="0">
                <a:latin typeface="Comic Sans MS" pitchFamily="66" charset="0"/>
              </a:rPr>
              <a:t> to use as a warming winter scarf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>
                <a:latin typeface="Comic Sans MS" pitchFamily="66" charset="0"/>
              </a:rPr>
              <a:t>A mighty, fire-breathing </a:t>
            </a:r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dragon </a:t>
            </a:r>
            <a:r>
              <a:rPr lang="en-GB" sz="2400" dirty="0" smtClean="0">
                <a:latin typeface="Comic Sans MS" pitchFamily="66" charset="0"/>
              </a:rPr>
              <a:t>for all sorts of wicked fun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764704"/>
            <a:ext cx="770485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Now we’ll have some fun by adding imaginative details to each of your ideas. Here’s an example:</a:t>
            </a:r>
            <a:endParaRPr lang="en-GB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Picture 2" descr="C:\Users\Guest\Desktop\possible tes resourcs\pictures\witch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740352" y="980728"/>
            <a:ext cx="1264955" cy="1860798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908720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Now let’s think about your favourite book character...</a:t>
            </a:r>
            <a:endParaRPr lang="en-GB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Guest\Desktop\possible tes resourcs\pictures\SteveLambert-Library-Book-Cart-300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276872"/>
            <a:ext cx="2891160" cy="3388078"/>
          </a:xfrm>
          <a:prstGeom prst="rect">
            <a:avLst/>
          </a:prstGeom>
          <a:noFill/>
        </p:spPr>
      </p:pic>
      <p:sp>
        <p:nvSpPr>
          <p:cNvPr id="21" name="Cloud Callout 20"/>
          <p:cNvSpPr/>
          <p:nvPr/>
        </p:nvSpPr>
        <p:spPr>
          <a:xfrm>
            <a:off x="179512" y="1844824"/>
            <a:ext cx="3168352" cy="2088232"/>
          </a:xfrm>
          <a:prstGeom prst="cloudCallout">
            <a:avLst>
              <a:gd name="adj1" fmla="val 69132"/>
              <a:gd name="adj2" fmla="val 40943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does he or she do in the story?</a:t>
            </a:r>
          </a:p>
          <a:p>
            <a:pPr algn="ctr"/>
            <a:endParaRPr lang="en-GB" dirty="0"/>
          </a:p>
        </p:txBody>
      </p:sp>
      <p:sp>
        <p:nvSpPr>
          <p:cNvPr id="22" name="Cloud Callout 21"/>
          <p:cNvSpPr/>
          <p:nvPr/>
        </p:nvSpPr>
        <p:spPr>
          <a:xfrm>
            <a:off x="5940152" y="1052736"/>
            <a:ext cx="3024336" cy="2232248"/>
          </a:xfrm>
          <a:prstGeom prst="cloudCallout">
            <a:avLst>
              <a:gd name="adj1" fmla="val -68806"/>
              <a:gd name="adj2" fmla="val 4150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problems does he or she face?</a:t>
            </a:r>
          </a:p>
          <a:p>
            <a:pPr algn="ctr"/>
            <a:endParaRPr lang="en-GB" dirty="0"/>
          </a:p>
        </p:txBody>
      </p:sp>
      <p:sp>
        <p:nvSpPr>
          <p:cNvPr id="23" name="Cloud Callout 22"/>
          <p:cNvSpPr/>
          <p:nvPr/>
        </p:nvSpPr>
        <p:spPr>
          <a:xfrm>
            <a:off x="179512" y="4005064"/>
            <a:ext cx="2880320" cy="2456656"/>
          </a:xfrm>
          <a:prstGeom prst="cloudCallout">
            <a:avLst>
              <a:gd name="adj1" fmla="val 76902"/>
              <a:gd name="adj2" fmla="val -1665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What is special about your character?</a:t>
            </a:r>
          </a:p>
          <a:p>
            <a:pPr algn="ctr"/>
            <a:endParaRPr lang="en-GB" dirty="0"/>
          </a:p>
        </p:txBody>
      </p:sp>
      <p:sp>
        <p:nvSpPr>
          <p:cNvPr id="24" name="Cloud Callout 23"/>
          <p:cNvSpPr/>
          <p:nvPr/>
        </p:nvSpPr>
        <p:spPr>
          <a:xfrm>
            <a:off x="5868144" y="3933056"/>
            <a:ext cx="3024336" cy="2376264"/>
          </a:xfrm>
          <a:prstGeom prst="cloudCallout">
            <a:avLst>
              <a:gd name="adj1" fmla="val -75783"/>
              <a:gd name="adj2" fmla="val -17788"/>
            </a:avLst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Arial Rounded MT Bold" pitchFamily="34" charset="0"/>
              </a:rPr>
              <a:t>Does he or she have a rival or enemy?</a:t>
            </a:r>
          </a:p>
          <a:p>
            <a:pPr algn="ctr"/>
            <a:endParaRPr lang="en-GB" dirty="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73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19872" y="2204864"/>
            <a:ext cx="5472608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400" b="1" dirty="0" smtClean="0">
                <a:latin typeface="Comic Sans MS" pitchFamily="66" charset="0"/>
              </a:rPr>
              <a:t>Remember to be creative!</a:t>
            </a:r>
          </a:p>
          <a:p>
            <a:pPr>
              <a:buFont typeface="Arial" pitchFamily="34" charset="0"/>
              <a:buChar char="•"/>
            </a:pPr>
            <a:r>
              <a:rPr lang="en-GB" sz="2400" b="1" dirty="0" smtClean="0">
                <a:latin typeface="Comic Sans MS" pitchFamily="66" charset="0"/>
              </a:rPr>
              <a:t>Remember to add fun, imaginative details to each idea!</a:t>
            </a:r>
            <a:endParaRPr lang="en-GB" sz="24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836712"/>
            <a:ext cx="770485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00FF"/>
                </a:solidFill>
                <a:latin typeface="Comic Sans MS" pitchFamily="66" charset="0"/>
              </a:rPr>
              <a:t>It’s your turn! Can you create a 10 things list for what your favourite book character might have in his or her pockets?</a:t>
            </a:r>
            <a:endParaRPr lang="en-GB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4941168"/>
            <a:ext cx="5472608" cy="15696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latin typeface="Comic Sans MS" pitchFamily="66" charset="0"/>
              </a:rPr>
              <a:t>Challenge!</a:t>
            </a:r>
          </a:p>
          <a:p>
            <a:r>
              <a:rPr lang="en-GB" sz="2400" dirty="0" smtClean="0">
                <a:latin typeface="Comic Sans MS" pitchFamily="66" charset="0"/>
              </a:rPr>
              <a:t>Design a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book cover </a:t>
            </a:r>
            <a:r>
              <a:rPr lang="en-GB" sz="2400" dirty="0" smtClean="0">
                <a:latin typeface="Comic Sans MS" pitchFamily="66" charset="0"/>
              </a:rPr>
              <a:t>and </a:t>
            </a:r>
            <a:r>
              <a:rPr lang="en-GB" sz="2400" b="1" dirty="0" smtClean="0">
                <a:solidFill>
                  <a:srgbClr val="FF0000"/>
                </a:solidFill>
                <a:latin typeface="Comic Sans MS" pitchFamily="66" charset="0"/>
              </a:rPr>
              <a:t>blurb</a:t>
            </a:r>
            <a:r>
              <a:rPr lang="en-GB" sz="2400" dirty="0" smtClean="0">
                <a:latin typeface="Comic Sans MS" pitchFamily="66" charset="0"/>
              </a:rPr>
              <a:t> for an imaginary new story that your character will appear in.</a:t>
            </a:r>
            <a:endParaRPr lang="en-GB" sz="2400" dirty="0">
              <a:latin typeface="Comic Sans MS" pitchFamily="66" charset="0"/>
            </a:endParaRPr>
          </a:p>
        </p:txBody>
      </p:sp>
      <p:pic>
        <p:nvPicPr>
          <p:cNvPr id="1026" name="Picture 2" descr="C:\Users\Guest\Desktop\possible tes resourcs\10 things book character pockets\owl-books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2522613" cy="2463230"/>
          </a:xfrm>
          <a:prstGeom prst="rect">
            <a:avLst/>
          </a:prstGeom>
          <a:noFill/>
        </p:spPr>
      </p:pic>
      <p:pic>
        <p:nvPicPr>
          <p:cNvPr id="1027" name="Picture 3" descr="C:\Users\Guest\Desktop\possible tes resourcs\10 things book character pockets\comic_book_cover-300px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501008"/>
            <a:ext cx="2184896" cy="31512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55576" y="188640"/>
            <a:ext cx="74888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 smtClean="0">
                <a:latin typeface="Comic Sans MS" pitchFamily="66" charset="0"/>
              </a:rPr>
              <a:t>L.O. to show understanding of a book character</a:t>
            </a:r>
            <a:endParaRPr lang="cs-CZ" sz="2400" b="1" u="sng" dirty="0">
              <a:latin typeface="Comic Sans MS" pitchFamily="66" charset="0"/>
            </a:endParaRPr>
          </a:p>
        </p:txBody>
      </p:sp>
      <p:pic>
        <p:nvPicPr>
          <p:cNvPr id="1026" name="Picture 2" descr="C:\Users\Guest\Desktop\possible tes resourcs\10 things book character pockets\owl-books-300p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76872"/>
            <a:ext cx="3816424" cy="3726584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5796136" y="1052736"/>
            <a:ext cx="2808312" cy="1944216"/>
          </a:xfrm>
          <a:prstGeom prst="wedgeEllipseCallout">
            <a:avLst>
              <a:gd name="adj1" fmla="val -58000"/>
              <a:gd name="adj2" fmla="val 5482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1. Share your ideas with a partner.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6012160" y="4293096"/>
            <a:ext cx="2880320" cy="2088232"/>
          </a:xfrm>
          <a:prstGeom prst="wedgeEllipseCallout">
            <a:avLst>
              <a:gd name="adj1" fmla="val -96021"/>
              <a:gd name="adj2" fmla="val -6246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2. Pick out one great idea that your partner had.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251520" y="4509120"/>
            <a:ext cx="2808312" cy="1944216"/>
          </a:xfrm>
          <a:prstGeom prst="wedgeEllipseCallout">
            <a:avLst>
              <a:gd name="adj1" fmla="val 95787"/>
              <a:gd name="adj2" fmla="val -6962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3. Share that idea with the rest of us!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251520" y="1196752"/>
            <a:ext cx="3384376" cy="1656184"/>
          </a:xfrm>
          <a:prstGeom prst="wedgeEllipseCallout">
            <a:avLst>
              <a:gd name="adj1" fmla="val 41405"/>
              <a:gd name="adj2" fmla="val 8866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rgbClr val="0000FF"/>
                </a:solidFill>
                <a:latin typeface="Comic Sans MS" pitchFamily="66" charset="0"/>
              </a:rPr>
              <a:t>4. Errr...that’s all!</a:t>
            </a:r>
            <a:endParaRPr lang="en-GB" sz="24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13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394</Words>
  <Application>Microsoft Office PowerPoint</Application>
  <PresentationFormat>On-screen Show (4:3)</PresentationFormat>
  <Paragraphs>44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Rounded MT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Guest</dc:creator>
  <cp:lastModifiedBy>Emma Soar</cp:lastModifiedBy>
  <cp:revision>45</cp:revision>
  <dcterms:created xsi:type="dcterms:W3CDTF">2015-01-05T20:58:20Z</dcterms:created>
  <dcterms:modified xsi:type="dcterms:W3CDTF">2020-05-13T17:05:56Z</dcterms:modified>
</cp:coreProperties>
</file>