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0" r:id="rId7"/>
    <p:sldId id="261" r:id="rId8"/>
    <p:sldId id="263"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271294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695038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185618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C19711-BCFD-4B1D-A002-D539A0D1013C}"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2833807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C19711-BCFD-4B1D-A002-D539A0D1013C}" type="datetimeFigureOut">
              <a:rPr lang="en-GB" smtClean="0"/>
              <a:t>26/03/2020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227138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C19711-BCFD-4B1D-A002-D539A0D1013C}" type="datetimeFigureOut">
              <a:rPr lang="en-GB" smtClean="0"/>
              <a:t>26/03/2020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338840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C19711-BCFD-4B1D-A002-D539A0D1013C}" type="datetimeFigureOut">
              <a:rPr lang="en-GB" smtClean="0"/>
              <a:t>26/03/2020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406348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C19711-BCFD-4B1D-A002-D539A0D1013C}"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4016943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C19711-BCFD-4B1D-A002-D539A0D1013C}"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248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30335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246508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C19711-BCFD-4B1D-A002-D539A0D1013C}" type="datetimeFigureOut">
              <a:rPr lang="en-GB" smtClean="0"/>
              <a:t>26/03/2020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3D1A9-E54A-4809-A7BE-080ED4AE8C6B}" type="slidenum">
              <a:rPr lang="en-GB" smtClean="0"/>
              <a:t>‹#›</a:t>
            </a:fld>
            <a:endParaRPr lang="en-GB"/>
          </a:p>
        </p:txBody>
      </p:sp>
    </p:spTree>
    <p:extLst>
      <p:ext uri="{BB962C8B-B14F-4D97-AF65-F5344CB8AC3E}">
        <p14:creationId xmlns:p14="http://schemas.microsoft.com/office/powerpoint/2010/main" val="2327952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ai%20ee%20igh%20oa.pdf" TargetMode="External"/><Relationship Id="rId3" Type="http://schemas.openxmlformats.org/officeDocument/2006/relationships/hyperlink" Target="e%20u%20r.pdf" TargetMode="External"/><Relationship Id="rId7" Type="http://schemas.openxmlformats.org/officeDocument/2006/relationships/hyperlink" Target="ch%20sh%20th%20ng.pdf" TargetMode="External"/><Relationship Id="rId12" Type="http://schemas.openxmlformats.org/officeDocument/2006/relationships/hyperlink" Target="ure%20ay%20ou%20ie.pdf" TargetMode="External"/><Relationship Id="rId2" Type="http://schemas.openxmlformats.org/officeDocument/2006/relationships/hyperlink" Target="Phonics%20words%20grouped%20by%20sound.pdf" TargetMode="External"/><Relationship Id="rId1" Type="http://schemas.openxmlformats.org/officeDocument/2006/relationships/slideLayout" Target="../slideLayouts/slideLayout1.xml"/><Relationship Id="rId6" Type="http://schemas.openxmlformats.org/officeDocument/2006/relationships/hyperlink" Target="o-e%20u-e%20u-e.pdf" TargetMode="External"/><Relationship Id="rId11" Type="http://schemas.openxmlformats.org/officeDocument/2006/relationships/hyperlink" Target="ea%20oy%20ir%20ue.pdf" TargetMode="External"/><Relationship Id="rId5" Type="http://schemas.openxmlformats.org/officeDocument/2006/relationships/hyperlink" Target="h%20b%20f.pdf" TargetMode="External"/><Relationship Id="rId10" Type="http://schemas.openxmlformats.org/officeDocument/2006/relationships/hyperlink" Target="ow%20oi%20air%20ear.pdf" TargetMode="External"/><Relationship Id="rId4" Type="http://schemas.openxmlformats.org/officeDocument/2006/relationships/hyperlink" Target="aw%20a-e%20e-e%20i-e.pdf" TargetMode="External"/><Relationship Id="rId9" Type="http://schemas.openxmlformats.org/officeDocument/2006/relationships/hyperlink" Target="oo%20ar%20or%20ur.pdf"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B050"/>
                </a:solidFill>
                <a:latin typeface="Comic Sans MS" panose="030F0702030302020204" pitchFamily="66" charset="0"/>
              </a:rPr>
              <a:t>Phonics games</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a:bodyPr>
          <a:lstStyle/>
          <a:p>
            <a:pPr algn="l"/>
            <a:endParaRPr lang="en-GB" dirty="0" smtClean="0"/>
          </a:p>
          <a:p>
            <a:pPr algn="l"/>
            <a:endParaRPr lang="en-GB" dirty="0"/>
          </a:p>
          <a:p>
            <a:pPr algn="l"/>
            <a:r>
              <a:rPr lang="en-GB" dirty="0" smtClean="0">
                <a:latin typeface="Comic Sans MS" panose="030F0702030302020204" pitchFamily="66" charset="0"/>
              </a:rPr>
              <a:t>The following activities are games that we use in school to help with the reading and spelling of  words with different spelling patterns and high frequency words.</a:t>
            </a:r>
          </a:p>
          <a:p>
            <a:pPr algn="l"/>
            <a:r>
              <a:rPr lang="en-GB" dirty="0" smtClean="0">
                <a:latin typeface="Comic Sans MS" panose="030F0702030302020204" pitchFamily="66" charset="0"/>
              </a:rPr>
              <a:t>There are links below for examples of words to choose from.</a:t>
            </a:r>
          </a:p>
          <a:p>
            <a:pPr algn="l"/>
            <a:endParaRPr lang="en-GB" dirty="0"/>
          </a:p>
          <a:p>
            <a:pPr algn="l"/>
            <a:r>
              <a:rPr lang="en-GB" dirty="0" smtClean="0"/>
              <a:t> </a:t>
            </a:r>
            <a:r>
              <a:rPr lang="en-GB" dirty="0" smtClean="0">
                <a:latin typeface="Comic Sans MS" panose="030F0702030302020204" pitchFamily="66" charset="0"/>
                <a:hlinkClick r:id="rId2" action="ppaction://hlinkfile"/>
              </a:rPr>
              <a:t>Phonics words grouped by sound.pdf</a:t>
            </a:r>
            <a:endParaRPr lang="en-GB" dirty="0" smtClean="0">
              <a:latin typeface="Comic Sans MS" panose="030F0702030302020204" pitchFamily="66" charset="0"/>
            </a:endParaRPr>
          </a:p>
          <a:p>
            <a:pPr algn="l"/>
            <a:r>
              <a:rPr lang="en-GB" dirty="0" smtClean="0">
                <a:latin typeface="Comic Sans MS" panose="030F0702030302020204" pitchFamily="66" charset="0"/>
                <a:hlinkClick r:id="rId3" action="ppaction://hlinkfile"/>
              </a:rPr>
              <a:t>e u r.pdf</a:t>
            </a:r>
            <a:r>
              <a:rPr lang="en-GB" dirty="0" smtClean="0">
                <a:latin typeface="Comic Sans MS" panose="030F0702030302020204" pitchFamily="66" charset="0"/>
              </a:rPr>
              <a:t>                                                 </a:t>
            </a:r>
            <a:r>
              <a:rPr lang="en-GB" dirty="0" smtClean="0">
                <a:latin typeface="Comic Sans MS" panose="030F0702030302020204" pitchFamily="66" charset="0"/>
                <a:hlinkClick r:id="rId4" action="ppaction://hlinkfile"/>
              </a:rPr>
              <a:t>aw a-e e-e i-e.pdf</a:t>
            </a:r>
            <a:endParaRPr lang="en-GB" dirty="0" smtClean="0">
              <a:latin typeface="Comic Sans MS" panose="030F0702030302020204" pitchFamily="66" charset="0"/>
            </a:endParaRPr>
          </a:p>
          <a:p>
            <a:pPr algn="l"/>
            <a:r>
              <a:rPr lang="en-GB" dirty="0" smtClean="0">
                <a:latin typeface="Comic Sans MS" panose="030F0702030302020204" pitchFamily="66" charset="0"/>
                <a:hlinkClick r:id="rId5" action="ppaction://hlinkfile"/>
              </a:rPr>
              <a:t>h b f.pdf</a:t>
            </a:r>
            <a:r>
              <a:rPr lang="en-GB" dirty="0" smtClean="0">
                <a:latin typeface="Comic Sans MS" panose="030F0702030302020204" pitchFamily="66" charset="0"/>
              </a:rPr>
              <a:t>                                                 </a:t>
            </a:r>
            <a:r>
              <a:rPr lang="en-GB" dirty="0" smtClean="0">
                <a:latin typeface="Comic Sans MS" panose="030F0702030302020204" pitchFamily="66" charset="0"/>
                <a:hlinkClick r:id="rId6" action="ppaction://hlinkfile"/>
              </a:rPr>
              <a:t>o-e u-e u-e.pdf</a:t>
            </a:r>
            <a:endParaRPr lang="en-GB" dirty="0" smtClean="0">
              <a:latin typeface="Comic Sans MS" panose="030F0702030302020204" pitchFamily="66" charset="0"/>
            </a:endParaRPr>
          </a:p>
          <a:p>
            <a:pPr algn="l"/>
            <a:r>
              <a:rPr lang="en-GB" dirty="0" err="1" smtClean="0">
                <a:latin typeface="Comic Sans MS" panose="030F0702030302020204" pitchFamily="66" charset="0"/>
                <a:hlinkClick r:id="rId7" action="ppaction://hlinkfile"/>
              </a:rPr>
              <a:t>ch</a:t>
            </a:r>
            <a:r>
              <a:rPr lang="en-GB" dirty="0" smtClean="0">
                <a:latin typeface="Comic Sans MS" panose="030F0702030302020204" pitchFamily="66" charset="0"/>
                <a:hlinkClick r:id="rId7" action="ppaction://hlinkfile"/>
              </a:rPr>
              <a:t> </a:t>
            </a:r>
            <a:r>
              <a:rPr lang="en-GB" dirty="0" err="1" smtClean="0">
                <a:latin typeface="Comic Sans MS" panose="030F0702030302020204" pitchFamily="66" charset="0"/>
                <a:hlinkClick r:id="rId7" action="ppaction://hlinkfile"/>
              </a:rPr>
              <a:t>sh</a:t>
            </a:r>
            <a:r>
              <a:rPr lang="en-GB" dirty="0" smtClean="0">
                <a:latin typeface="Comic Sans MS" panose="030F0702030302020204" pitchFamily="66" charset="0"/>
                <a:hlinkClick r:id="rId7" action="ppaction://hlinkfile"/>
              </a:rPr>
              <a:t> </a:t>
            </a:r>
            <a:r>
              <a:rPr lang="en-GB" dirty="0" err="1" smtClean="0">
                <a:latin typeface="Comic Sans MS" panose="030F0702030302020204" pitchFamily="66" charset="0"/>
                <a:hlinkClick r:id="rId7" action="ppaction://hlinkfile"/>
              </a:rPr>
              <a:t>th</a:t>
            </a:r>
            <a:r>
              <a:rPr lang="en-GB" dirty="0" smtClean="0">
                <a:latin typeface="Comic Sans MS" panose="030F0702030302020204" pitchFamily="66" charset="0"/>
                <a:hlinkClick r:id="rId7" action="ppaction://hlinkfile"/>
              </a:rPr>
              <a:t> ng.pdf</a:t>
            </a:r>
            <a:r>
              <a:rPr lang="en-GB" dirty="0" smtClean="0">
                <a:latin typeface="Comic Sans MS" panose="030F0702030302020204" pitchFamily="66" charset="0"/>
                <a:hlinkClick r:id="rId8" action="ppaction://hlinkfile"/>
              </a:rPr>
              <a:t> </a:t>
            </a:r>
            <a:r>
              <a:rPr lang="en-GB" dirty="0" smtClean="0">
                <a:latin typeface="Comic Sans MS" panose="030F0702030302020204" pitchFamily="66" charset="0"/>
              </a:rPr>
              <a:t>                                      </a:t>
            </a:r>
            <a:r>
              <a:rPr lang="en-GB" dirty="0" err="1" smtClean="0">
                <a:latin typeface="Comic Sans MS" panose="030F0702030302020204" pitchFamily="66" charset="0"/>
                <a:hlinkClick r:id="rId9" action="ppaction://hlinkfile"/>
              </a:rPr>
              <a:t>oo</a:t>
            </a:r>
            <a:r>
              <a:rPr lang="en-GB" dirty="0" smtClean="0">
                <a:latin typeface="Comic Sans MS" panose="030F0702030302020204" pitchFamily="66" charset="0"/>
                <a:hlinkClick r:id="rId9" action="ppaction://hlinkfile"/>
              </a:rPr>
              <a:t> </a:t>
            </a:r>
            <a:r>
              <a:rPr lang="en-GB" dirty="0" err="1" smtClean="0">
                <a:latin typeface="Comic Sans MS" panose="030F0702030302020204" pitchFamily="66" charset="0"/>
                <a:hlinkClick r:id="rId9" action="ppaction://hlinkfile"/>
              </a:rPr>
              <a:t>ar</a:t>
            </a:r>
            <a:r>
              <a:rPr lang="en-GB" dirty="0" smtClean="0">
                <a:latin typeface="Comic Sans MS" panose="030F0702030302020204" pitchFamily="66" charset="0"/>
                <a:hlinkClick r:id="rId9" action="ppaction://hlinkfile"/>
              </a:rPr>
              <a:t> or ur.pdf</a:t>
            </a:r>
            <a:endParaRPr lang="en-GB" dirty="0" smtClean="0"/>
          </a:p>
          <a:p>
            <a:pPr algn="l"/>
            <a:r>
              <a:rPr lang="en-GB" dirty="0" err="1" smtClean="0">
                <a:latin typeface="Comic Sans MS" panose="030F0702030302020204" pitchFamily="66" charset="0"/>
                <a:hlinkClick r:id="rId8" action="ppaction://hlinkfile"/>
              </a:rPr>
              <a:t>ai</a:t>
            </a:r>
            <a:r>
              <a:rPr lang="en-GB" dirty="0" smtClean="0">
                <a:latin typeface="Comic Sans MS" panose="030F0702030302020204" pitchFamily="66" charset="0"/>
                <a:hlinkClick r:id="rId8" action="ppaction://hlinkfile"/>
              </a:rPr>
              <a:t> </a:t>
            </a:r>
            <a:r>
              <a:rPr lang="en-GB" dirty="0" err="1" smtClean="0">
                <a:latin typeface="Comic Sans MS" panose="030F0702030302020204" pitchFamily="66" charset="0"/>
                <a:hlinkClick r:id="rId8" action="ppaction://hlinkfile"/>
              </a:rPr>
              <a:t>ee</a:t>
            </a:r>
            <a:r>
              <a:rPr lang="en-GB" dirty="0" smtClean="0">
                <a:latin typeface="Comic Sans MS" panose="030F0702030302020204" pitchFamily="66" charset="0"/>
                <a:hlinkClick r:id="rId8" action="ppaction://hlinkfile"/>
              </a:rPr>
              <a:t> </a:t>
            </a:r>
            <a:r>
              <a:rPr lang="en-GB" dirty="0" err="1" smtClean="0">
                <a:latin typeface="Comic Sans MS" panose="030F0702030302020204" pitchFamily="66" charset="0"/>
                <a:hlinkClick r:id="rId8" action="ppaction://hlinkfile"/>
              </a:rPr>
              <a:t>igh</a:t>
            </a:r>
            <a:r>
              <a:rPr lang="en-GB" dirty="0" smtClean="0">
                <a:latin typeface="Comic Sans MS" panose="030F0702030302020204" pitchFamily="66" charset="0"/>
                <a:hlinkClick r:id="rId8" action="ppaction://hlinkfile"/>
              </a:rPr>
              <a:t> oa.pdf</a:t>
            </a:r>
            <a:r>
              <a:rPr lang="en-GB" dirty="0" smtClean="0">
                <a:latin typeface="Comic Sans MS" panose="030F0702030302020204" pitchFamily="66" charset="0"/>
              </a:rPr>
              <a:t>                                       </a:t>
            </a:r>
            <a:r>
              <a:rPr lang="en-GB" dirty="0" smtClean="0">
                <a:latin typeface="Comic Sans MS" panose="030F0702030302020204" pitchFamily="66" charset="0"/>
                <a:hlinkClick r:id="rId10" action="ppaction://hlinkfile"/>
              </a:rPr>
              <a:t>ow oi air ear.pdf</a:t>
            </a:r>
            <a:endParaRPr lang="en-GB" dirty="0" smtClean="0">
              <a:latin typeface="Comic Sans MS" panose="030F0702030302020204" pitchFamily="66" charset="0"/>
            </a:endParaRPr>
          </a:p>
          <a:p>
            <a:pPr algn="l"/>
            <a:r>
              <a:rPr lang="en-GB" dirty="0" err="1" smtClean="0">
                <a:latin typeface="Comic Sans MS" panose="030F0702030302020204" pitchFamily="66" charset="0"/>
                <a:hlinkClick r:id="rId11" action="ppaction://hlinkfile"/>
              </a:rPr>
              <a:t>ea</a:t>
            </a:r>
            <a:r>
              <a:rPr lang="en-GB" dirty="0" smtClean="0">
                <a:latin typeface="Comic Sans MS" panose="030F0702030302020204" pitchFamily="66" charset="0"/>
                <a:hlinkClick r:id="rId11" action="ppaction://hlinkfile"/>
              </a:rPr>
              <a:t> oy </a:t>
            </a:r>
            <a:r>
              <a:rPr lang="en-GB" dirty="0" err="1" smtClean="0">
                <a:latin typeface="Comic Sans MS" panose="030F0702030302020204" pitchFamily="66" charset="0"/>
                <a:hlinkClick r:id="rId11" action="ppaction://hlinkfile"/>
              </a:rPr>
              <a:t>ir</a:t>
            </a:r>
            <a:r>
              <a:rPr lang="en-GB" dirty="0" smtClean="0">
                <a:latin typeface="Comic Sans MS" panose="030F0702030302020204" pitchFamily="66" charset="0"/>
                <a:hlinkClick r:id="rId11" action="ppaction://hlinkfile"/>
              </a:rPr>
              <a:t> ue.pdf</a:t>
            </a:r>
            <a:r>
              <a:rPr lang="en-GB" dirty="0" smtClean="0">
                <a:latin typeface="Comic Sans MS" panose="030F0702030302020204" pitchFamily="66" charset="0"/>
              </a:rPr>
              <a:t>                                        </a:t>
            </a:r>
            <a:r>
              <a:rPr lang="en-GB" dirty="0" err="1" smtClean="0">
                <a:latin typeface="Comic Sans MS" panose="030F0702030302020204" pitchFamily="66" charset="0"/>
                <a:hlinkClick r:id="rId12" action="ppaction://hlinkfile"/>
              </a:rPr>
              <a:t>ure</a:t>
            </a:r>
            <a:r>
              <a:rPr lang="en-GB" dirty="0" smtClean="0">
                <a:latin typeface="Comic Sans MS" panose="030F0702030302020204" pitchFamily="66" charset="0"/>
                <a:hlinkClick r:id="rId12" action="ppaction://hlinkfile"/>
              </a:rPr>
              <a:t> ay </a:t>
            </a:r>
            <a:r>
              <a:rPr lang="en-GB" dirty="0" err="1" smtClean="0">
                <a:latin typeface="Comic Sans MS" panose="030F0702030302020204" pitchFamily="66" charset="0"/>
                <a:hlinkClick r:id="rId12" action="ppaction://hlinkfile"/>
              </a:rPr>
              <a:t>ou</a:t>
            </a:r>
            <a:r>
              <a:rPr lang="en-GB" dirty="0" smtClean="0">
                <a:latin typeface="Comic Sans MS" panose="030F0702030302020204" pitchFamily="66" charset="0"/>
                <a:hlinkClick r:id="rId12" action="ppaction://hlinkfile"/>
              </a:rPr>
              <a:t> ie.pdf</a:t>
            </a:r>
            <a:endParaRPr lang="en-GB" dirty="0" smtClean="0">
              <a:latin typeface="Comic Sans MS" panose="030F0702030302020204" pitchFamily="66" charset="0"/>
            </a:endParaRPr>
          </a:p>
          <a:p>
            <a:pPr algn="l"/>
            <a:endParaRPr lang="en-GB" dirty="0" smtClean="0">
              <a:latin typeface="Comic Sans MS" panose="030F0702030302020204" pitchFamily="66" charset="0"/>
            </a:endParaRPr>
          </a:p>
        </p:txBody>
      </p:sp>
    </p:spTree>
    <p:extLst>
      <p:ext uri="{BB962C8B-B14F-4D97-AF65-F5344CB8AC3E}">
        <p14:creationId xmlns:p14="http://schemas.microsoft.com/office/powerpoint/2010/main" val="40813302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B050"/>
                </a:solidFill>
                <a:latin typeface="Comic Sans MS" panose="030F0702030302020204" pitchFamily="66" charset="0"/>
              </a:rPr>
              <a:t>Countdown</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fontScale="47500" lnSpcReduction="20000"/>
          </a:bodyPr>
          <a:lstStyle/>
          <a:p>
            <a:pPr algn="l"/>
            <a:r>
              <a:rPr lang="en-GB" sz="6000" dirty="0" smtClean="0">
                <a:solidFill>
                  <a:srgbClr val="00B050"/>
                </a:solidFill>
                <a:latin typeface="Comic Sans MS" panose="030F0702030302020204" pitchFamily="66" charset="0"/>
              </a:rPr>
              <a:t>You will need: </a:t>
            </a:r>
            <a:r>
              <a:rPr lang="en-GB" sz="6000" dirty="0" smtClean="0">
                <a:latin typeface="Comic Sans MS" panose="030F0702030302020204" pitchFamily="66" charset="0"/>
              </a:rPr>
              <a:t>A list of words (up to 12 words)</a:t>
            </a:r>
          </a:p>
          <a:p>
            <a:pPr algn="l"/>
            <a:endParaRPr lang="en-GB" sz="6000" dirty="0">
              <a:latin typeface="Comic Sans MS" panose="030F0702030302020204" pitchFamily="66" charset="0"/>
            </a:endParaRPr>
          </a:p>
          <a:p>
            <a:pPr algn="l"/>
            <a:r>
              <a:rPr lang="en-GB" sz="6000" dirty="0" smtClean="0">
                <a:solidFill>
                  <a:srgbClr val="00B050"/>
                </a:solidFill>
                <a:latin typeface="Comic Sans MS" panose="030F0702030302020204" pitchFamily="66" charset="0"/>
              </a:rPr>
              <a:t>Aim of the game: </a:t>
            </a:r>
            <a:r>
              <a:rPr lang="en-GB" sz="6000" dirty="0" smtClean="0">
                <a:latin typeface="Comic Sans MS" panose="030F0702030302020204" pitchFamily="66" charset="0"/>
              </a:rPr>
              <a:t>To read every word by sight as quickly as possible</a:t>
            </a:r>
          </a:p>
          <a:p>
            <a:pPr algn="l"/>
            <a:endParaRPr lang="en-GB" sz="6000" dirty="0">
              <a:latin typeface="Comic Sans MS" panose="030F0702030302020204" pitchFamily="66" charset="0"/>
            </a:endParaRPr>
          </a:p>
          <a:p>
            <a:pPr algn="l"/>
            <a:r>
              <a:rPr lang="en-GB" sz="6000" dirty="0" smtClean="0">
                <a:solidFill>
                  <a:srgbClr val="00B050"/>
                </a:solidFill>
                <a:latin typeface="Comic Sans MS" panose="030F0702030302020204" pitchFamily="66" charset="0"/>
              </a:rPr>
              <a:t>How to play: </a:t>
            </a:r>
          </a:p>
          <a:p>
            <a:pPr algn="l"/>
            <a:r>
              <a:rPr lang="en-GB" sz="6000" dirty="0" smtClean="0">
                <a:latin typeface="Comic Sans MS" panose="030F0702030302020204" pitchFamily="66" charset="0"/>
              </a:rPr>
              <a:t>Read each word on your list, sounding out and adding sound buttons where necessary.</a:t>
            </a:r>
          </a:p>
          <a:p>
            <a:pPr algn="l"/>
            <a:r>
              <a:rPr lang="en-GB" sz="6000" dirty="0" smtClean="0">
                <a:latin typeface="Comic Sans MS" panose="030F0702030302020204" pitchFamily="66" charset="0"/>
              </a:rPr>
              <a:t>Start at the top after sounding out each new word and repeat until you can do them all by sight.</a:t>
            </a:r>
          </a:p>
          <a:p>
            <a:pPr algn="l"/>
            <a:r>
              <a:rPr lang="en-GB" sz="6000" dirty="0" smtClean="0">
                <a:latin typeface="Comic Sans MS" panose="030F0702030302020204" pitchFamily="66" charset="0"/>
              </a:rPr>
              <a:t>Extend this by rewriting the words in a different order and trying again.</a:t>
            </a:r>
          </a:p>
          <a:p>
            <a:pPr algn="l"/>
            <a:r>
              <a:rPr lang="en-GB" sz="6000" dirty="0" smtClean="0">
                <a:latin typeface="Comic Sans MS" panose="030F0702030302020204" pitchFamily="66" charset="0"/>
              </a:rPr>
              <a:t>Practise with high frequency words, words that have the same spelling pattern, e.g. oi, words that have the same sound, e.g. oi, oy, or words you find tricky to remember.</a:t>
            </a:r>
            <a:endParaRPr lang="en-GB" dirty="0"/>
          </a:p>
        </p:txBody>
      </p:sp>
      <p:pic>
        <p:nvPicPr>
          <p:cNvPr id="6" name="Picture 5"/>
          <p:cNvPicPr>
            <a:picLocks noChangeAspect="1"/>
          </p:cNvPicPr>
          <p:nvPr/>
        </p:nvPicPr>
        <p:blipFill>
          <a:blip r:embed="rId2"/>
          <a:stretch>
            <a:fillRect/>
          </a:stretch>
        </p:blipFill>
        <p:spPr>
          <a:xfrm>
            <a:off x="10140616" y="200076"/>
            <a:ext cx="1847248" cy="1743607"/>
          </a:xfrm>
          <a:prstGeom prst="rect">
            <a:avLst/>
          </a:prstGeom>
        </p:spPr>
      </p:pic>
    </p:spTree>
    <p:extLst>
      <p:ext uri="{BB962C8B-B14F-4D97-AF65-F5344CB8AC3E}">
        <p14:creationId xmlns:p14="http://schemas.microsoft.com/office/powerpoint/2010/main" val="19195244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fontScale="90000"/>
          </a:bodyPr>
          <a:lstStyle/>
          <a:p>
            <a:r>
              <a:rPr lang="en-GB" sz="5000" dirty="0" smtClean="0">
                <a:solidFill>
                  <a:srgbClr val="00B050"/>
                </a:solidFill>
                <a:latin typeface="Comic Sans MS" panose="030F0702030302020204" pitchFamily="66" charset="0"/>
              </a:rPr>
              <a:t>Post-it partners</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fontScale="40000" lnSpcReduction="20000"/>
          </a:bodyPr>
          <a:lstStyle/>
          <a:p>
            <a:pPr algn="l"/>
            <a:r>
              <a:rPr lang="en-GB" sz="6000" dirty="0" smtClean="0">
                <a:solidFill>
                  <a:srgbClr val="00B050"/>
                </a:solidFill>
                <a:latin typeface="Comic Sans MS" panose="030F0702030302020204" pitchFamily="66" charset="0"/>
              </a:rPr>
              <a:t>You will need: </a:t>
            </a:r>
            <a:r>
              <a:rPr lang="en-GB" sz="6000" dirty="0" smtClean="0">
                <a:latin typeface="Comic Sans MS" panose="030F0702030302020204" pitchFamily="66" charset="0"/>
              </a:rPr>
              <a:t>A list of words (up to 12 words), a post-it or piece of paper, a pencil, a partner</a:t>
            </a:r>
          </a:p>
          <a:p>
            <a:pPr algn="l"/>
            <a:endParaRPr lang="en-GB" sz="6000" dirty="0">
              <a:latin typeface="Comic Sans MS" panose="030F0702030302020204" pitchFamily="66" charset="0"/>
            </a:endParaRPr>
          </a:p>
          <a:p>
            <a:pPr algn="l"/>
            <a:r>
              <a:rPr lang="en-GB" sz="6000" dirty="0" smtClean="0">
                <a:solidFill>
                  <a:srgbClr val="00B050"/>
                </a:solidFill>
                <a:latin typeface="Comic Sans MS" panose="030F0702030302020204" pitchFamily="66" charset="0"/>
              </a:rPr>
              <a:t>Aim of the game: </a:t>
            </a:r>
            <a:r>
              <a:rPr lang="en-GB" sz="6000" dirty="0" smtClean="0">
                <a:latin typeface="Comic Sans MS" panose="030F0702030302020204" pitchFamily="66" charset="0"/>
              </a:rPr>
              <a:t>To read and spell every word on your list</a:t>
            </a:r>
          </a:p>
          <a:p>
            <a:pPr algn="l"/>
            <a:endParaRPr lang="en-GB" sz="6000" dirty="0">
              <a:latin typeface="Comic Sans MS" panose="030F0702030302020204" pitchFamily="66" charset="0"/>
            </a:endParaRPr>
          </a:p>
          <a:p>
            <a:pPr algn="l"/>
            <a:r>
              <a:rPr lang="en-GB" sz="6000" dirty="0" smtClean="0">
                <a:solidFill>
                  <a:srgbClr val="00B050"/>
                </a:solidFill>
                <a:latin typeface="Comic Sans MS" panose="030F0702030302020204" pitchFamily="66" charset="0"/>
              </a:rPr>
              <a:t>How to play: </a:t>
            </a:r>
          </a:p>
          <a:p>
            <a:pPr algn="l"/>
            <a:r>
              <a:rPr lang="en-GB" sz="6000" dirty="0" smtClean="0">
                <a:latin typeface="Comic Sans MS" panose="030F0702030302020204" pitchFamily="66" charset="0"/>
              </a:rPr>
              <a:t>Player one has the list of words and player two has </a:t>
            </a:r>
            <a:r>
              <a:rPr lang="en-GB" sz="6000" dirty="0" err="1" smtClean="0">
                <a:latin typeface="Comic Sans MS" panose="030F0702030302020204" pitchFamily="66" charset="0"/>
              </a:rPr>
              <a:t>has</a:t>
            </a:r>
            <a:r>
              <a:rPr lang="en-GB" sz="6000" dirty="0" smtClean="0">
                <a:latin typeface="Comic Sans MS" panose="030F0702030302020204" pitchFamily="66" charset="0"/>
              </a:rPr>
              <a:t> the pencil and post-it.</a:t>
            </a:r>
          </a:p>
          <a:p>
            <a:pPr algn="l"/>
            <a:r>
              <a:rPr lang="en-GB" sz="6000" dirty="0" smtClean="0">
                <a:latin typeface="Comic Sans MS" panose="030F0702030302020204" pitchFamily="66" charset="0"/>
              </a:rPr>
              <a:t>Player one reads a word for player two, without letting them see what it is!)</a:t>
            </a:r>
          </a:p>
          <a:p>
            <a:pPr algn="l"/>
            <a:r>
              <a:rPr lang="en-GB" sz="6000" dirty="0" smtClean="0">
                <a:latin typeface="Comic Sans MS" panose="030F0702030302020204" pitchFamily="66" charset="0"/>
              </a:rPr>
              <a:t>Player two writes the word on the post-it. </a:t>
            </a:r>
          </a:p>
          <a:p>
            <a:pPr algn="l"/>
            <a:r>
              <a:rPr lang="en-GB" sz="6000" dirty="0" smtClean="0">
                <a:latin typeface="Comic Sans MS" panose="030F0702030302020204" pitchFamily="66" charset="0"/>
              </a:rPr>
              <a:t>Both players check and player two rewrites the word if incorrect.</a:t>
            </a:r>
          </a:p>
          <a:p>
            <a:pPr algn="l"/>
            <a:r>
              <a:rPr lang="en-GB" sz="6000" dirty="0" smtClean="0">
                <a:latin typeface="Comic Sans MS" panose="030F0702030302020204" pitchFamily="66" charset="0"/>
              </a:rPr>
              <a:t>Swap so that player one is now writing and player two reads the words.</a:t>
            </a:r>
          </a:p>
          <a:p>
            <a:pPr algn="l"/>
            <a:r>
              <a:rPr lang="en-GB" sz="6000" dirty="0" smtClean="0">
                <a:latin typeface="Comic Sans MS" panose="030F0702030302020204" pitchFamily="66" charset="0"/>
              </a:rPr>
              <a:t>Continue until all words have been read and spelt by each player.</a:t>
            </a:r>
          </a:p>
          <a:p>
            <a:pPr algn="l"/>
            <a:endParaRPr lang="en-GB" sz="6000" dirty="0">
              <a:latin typeface="Comic Sans MS" panose="030F0702030302020204" pitchFamily="66" charset="0"/>
            </a:endParaRPr>
          </a:p>
          <a:p>
            <a:pPr algn="l"/>
            <a:r>
              <a:rPr lang="en-GB" sz="6000" dirty="0" smtClean="0">
                <a:latin typeface="Comic Sans MS" panose="030F0702030302020204" pitchFamily="66" charset="0"/>
              </a:rPr>
              <a:t>Use high frequency words, words with the same spelling pattern, e.g. </a:t>
            </a:r>
            <a:r>
              <a:rPr lang="en-GB" sz="6000" dirty="0" err="1" smtClean="0">
                <a:latin typeface="Comic Sans MS" panose="030F0702030302020204" pitchFamily="66" charset="0"/>
              </a:rPr>
              <a:t>ai</a:t>
            </a:r>
            <a:r>
              <a:rPr lang="en-GB" sz="6000" dirty="0" smtClean="0">
                <a:latin typeface="Comic Sans MS" panose="030F0702030302020204" pitchFamily="66" charset="0"/>
              </a:rPr>
              <a:t>, words with the same sound, e.g. </a:t>
            </a:r>
            <a:r>
              <a:rPr lang="en-GB" sz="6000" dirty="0" err="1" smtClean="0">
                <a:latin typeface="Comic Sans MS" panose="030F0702030302020204" pitchFamily="66" charset="0"/>
              </a:rPr>
              <a:t>ai</a:t>
            </a:r>
            <a:r>
              <a:rPr lang="en-GB" sz="6000" dirty="0" smtClean="0">
                <a:latin typeface="Comic Sans MS" panose="030F0702030302020204" pitchFamily="66" charset="0"/>
              </a:rPr>
              <a:t>, ay, a-e, a, or any words your find tricky.</a:t>
            </a:r>
            <a:endParaRPr lang="en-GB" dirty="0"/>
          </a:p>
        </p:txBody>
      </p:sp>
      <p:pic>
        <p:nvPicPr>
          <p:cNvPr id="4" name="Picture 3"/>
          <p:cNvPicPr>
            <a:picLocks noChangeAspect="1"/>
          </p:cNvPicPr>
          <p:nvPr/>
        </p:nvPicPr>
        <p:blipFill>
          <a:blip r:embed="rId2"/>
          <a:stretch>
            <a:fillRect/>
          </a:stretch>
        </p:blipFill>
        <p:spPr>
          <a:xfrm>
            <a:off x="9414510" y="1693863"/>
            <a:ext cx="1066744" cy="1029018"/>
          </a:xfrm>
          <a:prstGeom prst="rect">
            <a:avLst/>
          </a:prstGeom>
        </p:spPr>
      </p:pic>
      <p:pic>
        <p:nvPicPr>
          <p:cNvPr id="5" name="Picture 4"/>
          <p:cNvPicPr>
            <a:picLocks noChangeAspect="1"/>
          </p:cNvPicPr>
          <p:nvPr/>
        </p:nvPicPr>
        <p:blipFill rotWithShape="1">
          <a:blip r:embed="rId3"/>
          <a:srcRect l="6293" t="6625" r="8639" b="9636"/>
          <a:stretch/>
        </p:blipFill>
        <p:spPr>
          <a:xfrm>
            <a:off x="10648922" y="1399223"/>
            <a:ext cx="842038" cy="828881"/>
          </a:xfrm>
          <a:prstGeom prst="rect">
            <a:avLst/>
          </a:prstGeom>
        </p:spPr>
      </p:pic>
    </p:spTree>
    <p:extLst>
      <p:ext uri="{BB962C8B-B14F-4D97-AF65-F5344CB8AC3E}">
        <p14:creationId xmlns:p14="http://schemas.microsoft.com/office/powerpoint/2010/main" val="37009093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B050"/>
                </a:solidFill>
                <a:latin typeface="Comic Sans MS" panose="030F0702030302020204" pitchFamily="66" charset="0"/>
              </a:rPr>
              <a:t>Rainbow writing</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a:bodyPr>
          <a:lstStyle/>
          <a:p>
            <a:pPr algn="l"/>
            <a:r>
              <a:rPr lang="en-GB" sz="3000" dirty="0" smtClean="0">
                <a:solidFill>
                  <a:srgbClr val="00B050"/>
                </a:solidFill>
                <a:latin typeface="Comic Sans MS" panose="030F0702030302020204" pitchFamily="66" charset="0"/>
              </a:rPr>
              <a:t>You will need: </a:t>
            </a:r>
            <a:r>
              <a:rPr lang="en-GB" sz="3000" dirty="0" smtClean="0">
                <a:latin typeface="Comic Sans MS" panose="030F0702030302020204" pitchFamily="66" charset="0"/>
              </a:rPr>
              <a:t>A list of words, paper, coloured pens or pencils</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Aim of the game: </a:t>
            </a:r>
            <a:r>
              <a:rPr lang="en-GB" sz="3000" dirty="0" smtClean="0">
                <a:latin typeface="Comic Sans MS" panose="030F0702030302020204" pitchFamily="66" charset="0"/>
              </a:rPr>
              <a:t>To spell words</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How to play: </a:t>
            </a:r>
          </a:p>
          <a:p>
            <a:pPr algn="l"/>
            <a:r>
              <a:rPr lang="en-GB" sz="3000" dirty="0" smtClean="0">
                <a:latin typeface="Comic Sans MS" panose="030F0702030302020204" pitchFamily="66" charset="0"/>
              </a:rPr>
              <a:t>Choose and read a word on your list.</a:t>
            </a:r>
          </a:p>
          <a:p>
            <a:pPr algn="l"/>
            <a:r>
              <a:rPr lang="en-GB" sz="3000" dirty="0" smtClean="0">
                <a:latin typeface="Comic Sans MS" panose="030F0702030302020204" pitchFamily="66" charset="0"/>
              </a:rPr>
              <a:t>Choose three colours and write the word three times, once in each colour.</a:t>
            </a:r>
          </a:p>
          <a:p>
            <a:pPr algn="l"/>
            <a:r>
              <a:rPr lang="en-GB" sz="3000" dirty="0" smtClean="0">
                <a:latin typeface="Comic Sans MS" panose="030F0702030302020204" pitchFamily="66" charset="0"/>
              </a:rPr>
              <a:t>Practice with different words.</a:t>
            </a:r>
          </a:p>
          <a:p>
            <a:pPr algn="l"/>
            <a:endParaRPr lang="en-GB" dirty="0"/>
          </a:p>
        </p:txBody>
      </p:sp>
      <p:sp>
        <p:nvSpPr>
          <p:cNvPr id="4" name="AutoShape 2" descr="Image result for rainbow clip 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7288529" y="1924050"/>
            <a:ext cx="2272393" cy="1272540"/>
          </a:xfrm>
          <a:prstGeom prst="rect">
            <a:avLst/>
          </a:prstGeom>
        </p:spPr>
      </p:pic>
      <p:sp>
        <p:nvSpPr>
          <p:cNvPr id="6" name="TextBox 5"/>
          <p:cNvSpPr txBox="1"/>
          <p:nvPr/>
        </p:nvSpPr>
        <p:spPr>
          <a:xfrm>
            <a:off x="9906000" y="1924050"/>
            <a:ext cx="1625600" cy="1477328"/>
          </a:xfrm>
          <a:prstGeom prst="rect">
            <a:avLst/>
          </a:prstGeom>
          <a:noFill/>
        </p:spPr>
        <p:txBody>
          <a:bodyPr wrap="square" rtlCol="0">
            <a:spAutoFit/>
          </a:bodyPr>
          <a:lstStyle/>
          <a:p>
            <a:pPr algn="ctr"/>
            <a:r>
              <a:rPr lang="en-GB" sz="3000" dirty="0">
                <a:solidFill>
                  <a:srgbClr val="FF0000"/>
                </a:solidFill>
                <a:latin typeface="HfW cursive" panose="00000500000000000000" pitchFamily="2" charset="0"/>
              </a:rPr>
              <a:t>s</a:t>
            </a:r>
            <a:r>
              <a:rPr lang="en-GB" sz="3000" dirty="0" smtClean="0">
                <a:solidFill>
                  <a:srgbClr val="FF0000"/>
                </a:solidFill>
                <a:latin typeface="HfW cursive" panose="00000500000000000000" pitchFamily="2" charset="0"/>
              </a:rPr>
              <a:t>aid</a:t>
            </a:r>
          </a:p>
          <a:p>
            <a:pPr algn="ctr"/>
            <a:r>
              <a:rPr lang="en-GB" sz="3000" dirty="0">
                <a:solidFill>
                  <a:srgbClr val="7030A0"/>
                </a:solidFill>
                <a:latin typeface="HfW cursive" panose="00000500000000000000" pitchFamily="2" charset="0"/>
              </a:rPr>
              <a:t>s</a:t>
            </a:r>
            <a:r>
              <a:rPr lang="en-GB" sz="3000" dirty="0" smtClean="0">
                <a:solidFill>
                  <a:srgbClr val="7030A0"/>
                </a:solidFill>
                <a:latin typeface="HfW cursive" panose="00000500000000000000" pitchFamily="2" charset="0"/>
              </a:rPr>
              <a:t>aid</a:t>
            </a:r>
          </a:p>
          <a:p>
            <a:pPr algn="ctr"/>
            <a:r>
              <a:rPr lang="en-GB" sz="3000" dirty="0" smtClean="0">
                <a:solidFill>
                  <a:srgbClr val="00B050"/>
                </a:solidFill>
                <a:latin typeface="HfW cursive" panose="00000500000000000000" pitchFamily="2" charset="0"/>
              </a:rPr>
              <a:t>said</a:t>
            </a:r>
          </a:p>
        </p:txBody>
      </p:sp>
    </p:spTree>
    <p:extLst>
      <p:ext uri="{BB962C8B-B14F-4D97-AF65-F5344CB8AC3E}">
        <p14:creationId xmlns:p14="http://schemas.microsoft.com/office/powerpoint/2010/main" val="272299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333478" y="0"/>
            <a:ext cx="5759722" cy="951365"/>
          </a:xfrm>
        </p:spPr>
        <p:txBody>
          <a:bodyPr>
            <a:normAutofit/>
          </a:bodyPr>
          <a:lstStyle/>
          <a:p>
            <a:r>
              <a:rPr lang="en-GB" sz="5000" dirty="0" smtClean="0">
                <a:solidFill>
                  <a:srgbClr val="00B050"/>
                </a:solidFill>
                <a:latin typeface="Comic Sans MS" panose="030F0702030302020204" pitchFamily="66" charset="0"/>
              </a:rPr>
              <a:t>Spelling pyramids</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a:bodyPr>
          <a:lstStyle/>
          <a:p>
            <a:pPr algn="l"/>
            <a:r>
              <a:rPr lang="en-GB" sz="3200" dirty="0" smtClean="0">
                <a:solidFill>
                  <a:srgbClr val="00B050"/>
                </a:solidFill>
                <a:latin typeface="Comic Sans MS" panose="030F0702030302020204" pitchFamily="66" charset="0"/>
              </a:rPr>
              <a:t>You will need: </a:t>
            </a:r>
            <a:r>
              <a:rPr lang="en-GB" sz="3200" dirty="0" smtClean="0">
                <a:latin typeface="Comic Sans MS" panose="030F0702030302020204" pitchFamily="66" charset="0"/>
              </a:rPr>
              <a:t>A list of words, paper, a pencil </a:t>
            </a:r>
          </a:p>
          <a:p>
            <a:pPr algn="l"/>
            <a:endParaRPr lang="en-GB" sz="3200" dirty="0">
              <a:latin typeface="Comic Sans MS" panose="030F0702030302020204" pitchFamily="66" charset="0"/>
            </a:endParaRPr>
          </a:p>
          <a:p>
            <a:pPr algn="l"/>
            <a:r>
              <a:rPr lang="en-GB" sz="3200" dirty="0" smtClean="0">
                <a:solidFill>
                  <a:srgbClr val="00B050"/>
                </a:solidFill>
                <a:latin typeface="Comic Sans MS" panose="030F0702030302020204" pitchFamily="66" charset="0"/>
              </a:rPr>
              <a:t>Aim of the game: </a:t>
            </a:r>
            <a:r>
              <a:rPr lang="en-GB" sz="3200" dirty="0" smtClean="0">
                <a:latin typeface="Comic Sans MS" panose="030F0702030302020204" pitchFamily="66" charset="0"/>
              </a:rPr>
              <a:t>To spell words correctly</a:t>
            </a:r>
          </a:p>
          <a:p>
            <a:pPr algn="l"/>
            <a:endParaRPr lang="en-GB" sz="3200" dirty="0">
              <a:latin typeface="Comic Sans MS" panose="030F0702030302020204" pitchFamily="66" charset="0"/>
            </a:endParaRPr>
          </a:p>
          <a:p>
            <a:pPr algn="l"/>
            <a:r>
              <a:rPr lang="en-GB" sz="3200" dirty="0" smtClean="0">
                <a:solidFill>
                  <a:srgbClr val="00B050"/>
                </a:solidFill>
                <a:latin typeface="Comic Sans MS" panose="030F0702030302020204" pitchFamily="66" charset="0"/>
              </a:rPr>
              <a:t>How to play: </a:t>
            </a:r>
          </a:p>
          <a:p>
            <a:pPr algn="l"/>
            <a:r>
              <a:rPr lang="en-GB" sz="3200" dirty="0" smtClean="0">
                <a:latin typeface="Comic Sans MS" panose="030F0702030302020204" pitchFamily="66" charset="0"/>
              </a:rPr>
              <a:t>Draw a triangle.</a:t>
            </a:r>
          </a:p>
          <a:p>
            <a:pPr algn="l"/>
            <a:r>
              <a:rPr lang="en-GB" sz="3200" dirty="0" smtClean="0">
                <a:latin typeface="Comic Sans MS" panose="030F0702030302020204" pitchFamily="66" charset="0"/>
              </a:rPr>
              <a:t>Choose a word from your list.</a:t>
            </a:r>
          </a:p>
          <a:p>
            <a:pPr algn="l"/>
            <a:r>
              <a:rPr lang="en-GB" sz="3200" dirty="0" smtClean="0">
                <a:latin typeface="Comic Sans MS" panose="030F0702030302020204" pitchFamily="66" charset="0"/>
              </a:rPr>
              <a:t>Write the word in your triangle, </a:t>
            </a:r>
          </a:p>
          <a:p>
            <a:pPr algn="l"/>
            <a:r>
              <a:rPr lang="en-GB" sz="3200" dirty="0" smtClean="0">
                <a:latin typeface="Comic Sans MS" panose="030F0702030302020204" pitchFamily="66" charset="0"/>
              </a:rPr>
              <a:t>one letter at a time until you have spelt the whole word.</a:t>
            </a:r>
          </a:p>
          <a:p>
            <a:pPr algn="l"/>
            <a:r>
              <a:rPr lang="en-GB" sz="3200" dirty="0" smtClean="0">
                <a:latin typeface="Comic Sans MS" panose="030F0702030302020204" pitchFamily="66" charset="0"/>
              </a:rPr>
              <a:t>Repeat with other words.</a:t>
            </a:r>
          </a:p>
          <a:p>
            <a:pPr algn="l"/>
            <a:endParaRPr lang="en-GB" dirty="0"/>
          </a:p>
        </p:txBody>
      </p:sp>
      <p:sp>
        <p:nvSpPr>
          <p:cNvPr id="4" name="Isosceles Triangle 3"/>
          <p:cNvSpPr/>
          <p:nvPr/>
        </p:nvSpPr>
        <p:spPr>
          <a:xfrm>
            <a:off x="8567420" y="1310640"/>
            <a:ext cx="3319780" cy="387096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8768080" y="2153920"/>
            <a:ext cx="3322320" cy="3323987"/>
          </a:xfrm>
          <a:prstGeom prst="rect">
            <a:avLst/>
          </a:prstGeom>
          <a:noFill/>
        </p:spPr>
        <p:txBody>
          <a:bodyPr wrap="square" rtlCol="0">
            <a:spAutoFit/>
          </a:bodyPr>
          <a:lstStyle/>
          <a:p>
            <a:r>
              <a:rPr lang="en-GB" sz="3000" dirty="0" smtClean="0">
                <a:latin typeface="HfW cursive" panose="00000500000000000000" pitchFamily="2" charset="0"/>
              </a:rPr>
              <a:t>        l</a:t>
            </a:r>
          </a:p>
          <a:p>
            <a:r>
              <a:rPr lang="en-GB" sz="3000" dirty="0" smtClean="0">
                <a:latin typeface="HfW cursive" panose="00000500000000000000" pitchFamily="2" charset="0"/>
              </a:rPr>
              <a:t>       l </a:t>
            </a:r>
            <a:r>
              <a:rPr lang="en-GB" sz="3000" dirty="0" err="1" smtClean="0">
                <a:latin typeface="HfW cursive" panose="00000500000000000000" pitchFamily="2" charset="0"/>
              </a:rPr>
              <a:t>i</a:t>
            </a:r>
            <a:endParaRPr lang="en-GB" sz="3000" dirty="0" smtClean="0">
              <a:latin typeface="HfW cursive" panose="00000500000000000000" pitchFamily="2" charset="0"/>
            </a:endParaRPr>
          </a:p>
          <a:p>
            <a:r>
              <a:rPr lang="en-GB" sz="3000" dirty="0" smtClean="0">
                <a:latin typeface="HfW cursive" panose="00000500000000000000" pitchFamily="2" charset="0"/>
              </a:rPr>
              <a:t>     l  </a:t>
            </a:r>
            <a:r>
              <a:rPr lang="en-GB" sz="3000" dirty="0" err="1" smtClean="0">
                <a:latin typeface="HfW cursive" panose="00000500000000000000" pitchFamily="2" charset="0"/>
              </a:rPr>
              <a:t>i</a:t>
            </a:r>
            <a:r>
              <a:rPr lang="en-GB" sz="3000" dirty="0" smtClean="0">
                <a:latin typeface="HfW cursive" panose="00000500000000000000" pitchFamily="2" charset="0"/>
              </a:rPr>
              <a:t>  t</a:t>
            </a:r>
          </a:p>
          <a:p>
            <a:r>
              <a:rPr lang="en-GB" sz="3000" dirty="0" smtClean="0">
                <a:latin typeface="HfW cursive" panose="00000500000000000000" pitchFamily="2" charset="0"/>
              </a:rPr>
              <a:t>   l  </a:t>
            </a:r>
            <a:r>
              <a:rPr lang="en-GB" sz="3000" dirty="0" err="1" smtClean="0">
                <a:latin typeface="HfW cursive" panose="00000500000000000000" pitchFamily="2" charset="0"/>
              </a:rPr>
              <a:t>i</a:t>
            </a:r>
            <a:r>
              <a:rPr lang="en-GB" sz="3000" dirty="0" smtClean="0">
                <a:latin typeface="HfW cursive" panose="00000500000000000000" pitchFamily="2" charset="0"/>
              </a:rPr>
              <a:t>  t  </a:t>
            </a:r>
            <a:r>
              <a:rPr lang="en-GB" sz="3000" dirty="0" err="1" smtClean="0">
                <a:latin typeface="HfW cursive" panose="00000500000000000000" pitchFamily="2" charset="0"/>
              </a:rPr>
              <a:t>t</a:t>
            </a:r>
            <a:endParaRPr lang="en-GB" sz="3000" dirty="0" smtClean="0">
              <a:latin typeface="HfW cursive" panose="00000500000000000000" pitchFamily="2" charset="0"/>
            </a:endParaRPr>
          </a:p>
          <a:p>
            <a:r>
              <a:rPr lang="en-GB" sz="3000" dirty="0">
                <a:latin typeface="HfW cursive" panose="00000500000000000000" pitchFamily="2" charset="0"/>
              </a:rPr>
              <a:t> </a:t>
            </a:r>
            <a:r>
              <a:rPr lang="en-GB" sz="3000" dirty="0" smtClean="0">
                <a:latin typeface="HfW cursive" panose="00000500000000000000" pitchFamily="2" charset="0"/>
              </a:rPr>
              <a:t> l  </a:t>
            </a:r>
            <a:r>
              <a:rPr lang="en-GB" sz="3000" dirty="0" err="1" smtClean="0">
                <a:latin typeface="HfW cursive" panose="00000500000000000000" pitchFamily="2" charset="0"/>
              </a:rPr>
              <a:t>i</a:t>
            </a:r>
            <a:r>
              <a:rPr lang="en-GB" sz="3000" dirty="0" smtClean="0">
                <a:latin typeface="HfW cursive" panose="00000500000000000000" pitchFamily="2" charset="0"/>
              </a:rPr>
              <a:t>  t  </a:t>
            </a:r>
            <a:r>
              <a:rPr lang="en-GB" sz="3000" dirty="0" err="1" smtClean="0">
                <a:latin typeface="HfW cursive" panose="00000500000000000000" pitchFamily="2" charset="0"/>
              </a:rPr>
              <a:t>t</a:t>
            </a:r>
            <a:r>
              <a:rPr lang="en-GB" sz="3000" dirty="0" smtClean="0">
                <a:latin typeface="HfW cursive" panose="00000500000000000000" pitchFamily="2" charset="0"/>
              </a:rPr>
              <a:t>  l</a:t>
            </a:r>
          </a:p>
          <a:p>
            <a:r>
              <a:rPr lang="en-GB" sz="3000" dirty="0">
                <a:latin typeface="HfW cursive" panose="00000500000000000000" pitchFamily="2" charset="0"/>
              </a:rPr>
              <a:t> </a:t>
            </a:r>
            <a:r>
              <a:rPr lang="en-GB" sz="3000" dirty="0" smtClean="0">
                <a:latin typeface="HfW cursive" panose="00000500000000000000" pitchFamily="2" charset="0"/>
              </a:rPr>
              <a:t>l  I  t  </a:t>
            </a:r>
            <a:r>
              <a:rPr lang="en-GB" sz="3000" dirty="0" err="1" smtClean="0">
                <a:latin typeface="HfW cursive" panose="00000500000000000000" pitchFamily="2" charset="0"/>
              </a:rPr>
              <a:t>t</a:t>
            </a:r>
            <a:r>
              <a:rPr lang="en-GB" sz="3000" dirty="0" smtClean="0">
                <a:latin typeface="HfW cursive" panose="00000500000000000000" pitchFamily="2" charset="0"/>
              </a:rPr>
              <a:t>  l  e</a:t>
            </a:r>
          </a:p>
          <a:p>
            <a:endParaRPr lang="en-GB" sz="3000" dirty="0" smtClean="0">
              <a:latin typeface="HfW cursive" panose="00000500000000000000" pitchFamily="2" charset="0"/>
            </a:endParaRPr>
          </a:p>
        </p:txBody>
      </p:sp>
    </p:spTree>
    <p:extLst>
      <p:ext uri="{BB962C8B-B14F-4D97-AF65-F5344CB8AC3E}">
        <p14:creationId xmlns:p14="http://schemas.microsoft.com/office/powerpoint/2010/main" val="26575449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B050"/>
                </a:solidFill>
                <a:latin typeface="Comic Sans MS" panose="030F0702030302020204" pitchFamily="66" charset="0"/>
              </a:rPr>
              <a:t>Spelling stairs</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fontScale="55000" lnSpcReduction="20000"/>
          </a:bodyPr>
          <a:lstStyle/>
          <a:p>
            <a:pPr algn="l"/>
            <a:r>
              <a:rPr lang="en-GB" sz="6000" dirty="0" smtClean="0">
                <a:solidFill>
                  <a:srgbClr val="00B050"/>
                </a:solidFill>
                <a:latin typeface="Comic Sans MS" panose="030F0702030302020204" pitchFamily="66" charset="0"/>
              </a:rPr>
              <a:t>You will need: </a:t>
            </a:r>
            <a:r>
              <a:rPr lang="en-GB" sz="6000" dirty="0" smtClean="0">
                <a:latin typeface="Comic Sans MS" panose="030F0702030302020204" pitchFamily="66" charset="0"/>
              </a:rPr>
              <a:t>A list of words, paper (squared paper if you have any), a pencil</a:t>
            </a:r>
          </a:p>
          <a:p>
            <a:pPr algn="l"/>
            <a:endParaRPr lang="en-GB" sz="6000" dirty="0">
              <a:solidFill>
                <a:srgbClr val="00B050"/>
              </a:solidFill>
              <a:latin typeface="Comic Sans MS" panose="030F0702030302020204" pitchFamily="66" charset="0"/>
            </a:endParaRPr>
          </a:p>
          <a:p>
            <a:pPr algn="l"/>
            <a:r>
              <a:rPr lang="en-GB" sz="6000" dirty="0" smtClean="0">
                <a:solidFill>
                  <a:srgbClr val="00B050"/>
                </a:solidFill>
                <a:latin typeface="Comic Sans MS" panose="030F0702030302020204" pitchFamily="66" charset="0"/>
              </a:rPr>
              <a:t>Aim of the game: </a:t>
            </a:r>
            <a:r>
              <a:rPr lang="en-GB" sz="6000" dirty="0" smtClean="0">
                <a:latin typeface="Comic Sans MS" panose="030F0702030302020204" pitchFamily="66" charset="0"/>
              </a:rPr>
              <a:t>To spell words correctly</a:t>
            </a:r>
          </a:p>
          <a:p>
            <a:pPr algn="l"/>
            <a:endParaRPr lang="en-GB" sz="6000" dirty="0">
              <a:latin typeface="Comic Sans MS" panose="030F0702030302020204" pitchFamily="66" charset="0"/>
            </a:endParaRPr>
          </a:p>
          <a:p>
            <a:pPr algn="l"/>
            <a:r>
              <a:rPr lang="en-GB" sz="6000" dirty="0" smtClean="0">
                <a:solidFill>
                  <a:srgbClr val="00B050"/>
                </a:solidFill>
                <a:latin typeface="Comic Sans MS" panose="030F0702030302020204" pitchFamily="66" charset="0"/>
              </a:rPr>
              <a:t>How to play: </a:t>
            </a:r>
          </a:p>
          <a:p>
            <a:pPr algn="l"/>
            <a:r>
              <a:rPr lang="en-GB" sz="6000" dirty="0" smtClean="0">
                <a:latin typeface="Comic Sans MS" panose="030F0702030302020204" pitchFamily="66" charset="0"/>
              </a:rPr>
              <a:t>This is played in a similar way to spelling pyramids.</a:t>
            </a:r>
          </a:p>
          <a:p>
            <a:pPr algn="l"/>
            <a:r>
              <a:rPr lang="en-GB" sz="6000" dirty="0" smtClean="0">
                <a:latin typeface="Comic Sans MS" panose="030F0702030302020204" pitchFamily="66" charset="0"/>
              </a:rPr>
              <a:t>Choose a word from your list.</a:t>
            </a:r>
          </a:p>
          <a:p>
            <a:pPr algn="l"/>
            <a:r>
              <a:rPr lang="en-GB" sz="6000" dirty="0" smtClean="0">
                <a:latin typeface="Comic Sans MS" panose="030F0702030302020204" pitchFamily="66" charset="0"/>
              </a:rPr>
              <a:t>Write the first letter on the top step of your stairs, write the first and second letters on the second step, the first, second and third letters on the third step etc. Continue with this until your word has been spelt.</a:t>
            </a:r>
          </a:p>
          <a:p>
            <a:pPr algn="l"/>
            <a:r>
              <a:rPr lang="en-GB" sz="6000" dirty="0" smtClean="0">
                <a:latin typeface="Comic Sans MS" panose="030F0702030302020204" pitchFamily="66" charset="0"/>
              </a:rPr>
              <a:t>Repeat with other words.</a:t>
            </a:r>
          </a:p>
        </p:txBody>
      </p:sp>
      <p:sp>
        <p:nvSpPr>
          <p:cNvPr id="4" name="Rectangle 3"/>
          <p:cNvSpPr/>
          <p:nvPr/>
        </p:nvSpPr>
        <p:spPr>
          <a:xfrm>
            <a:off x="9347200" y="189992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347200" y="232664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0200640" y="275336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773920" y="275336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0200640" y="3180078"/>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9347200" y="275336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9773920" y="232664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9773920" y="318008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10627360" y="3180078"/>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9347200" y="3180080"/>
            <a:ext cx="426720" cy="42672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9154160" y="1961641"/>
            <a:ext cx="2235200" cy="1692771"/>
          </a:xfrm>
          <a:prstGeom prst="rect">
            <a:avLst/>
          </a:prstGeom>
          <a:noFill/>
        </p:spPr>
        <p:txBody>
          <a:bodyPr wrap="square" rtlCol="0">
            <a:spAutoFit/>
          </a:bodyPr>
          <a:lstStyle/>
          <a:p>
            <a:r>
              <a:rPr lang="en-GB" sz="2600" dirty="0" smtClean="0">
                <a:latin typeface="HfW cursive" panose="00000500000000000000" pitchFamily="2" charset="0"/>
              </a:rPr>
              <a:t>  l</a:t>
            </a:r>
          </a:p>
          <a:p>
            <a:r>
              <a:rPr lang="en-GB" sz="2600" dirty="0">
                <a:latin typeface="HfW cursive" panose="00000500000000000000" pitchFamily="2" charset="0"/>
              </a:rPr>
              <a:t> </a:t>
            </a:r>
            <a:r>
              <a:rPr lang="en-GB" sz="2600" dirty="0" smtClean="0">
                <a:latin typeface="HfW cursive" panose="00000500000000000000" pitchFamily="2" charset="0"/>
              </a:rPr>
              <a:t> l  </a:t>
            </a:r>
            <a:r>
              <a:rPr lang="en-GB" sz="2600" dirty="0" err="1" smtClean="0">
                <a:latin typeface="HfW cursive" panose="00000500000000000000" pitchFamily="2" charset="0"/>
              </a:rPr>
              <a:t>i</a:t>
            </a:r>
            <a:endParaRPr lang="en-GB" sz="2600" dirty="0" smtClean="0">
              <a:latin typeface="HfW cursive" panose="00000500000000000000" pitchFamily="2" charset="0"/>
            </a:endParaRPr>
          </a:p>
          <a:p>
            <a:r>
              <a:rPr lang="en-GB" sz="2600" dirty="0">
                <a:latin typeface="HfW cursive" panose="00000500000000000000" pitchFamily="2" charset="0"/>
              </a:rPr>
              <a:t> </a:t>
            </a:r>
            <a:r>
              <a:rPr lang="en-GB" sz="2600" dirty="0" smtClean="0">
                <a:latin typeface="HfW cursive" panose="00000500000000000000" pitchFamily="2" charset="0"/>
              </a:rPr>
              <a:t> l  </a:t>
            </a:r>
            <a:r>
              <a:rPr lang="en-GB" sz="2600" dirty="0" err="1" smtClean="0">
                <a:latin typeface="HfW cursive" panose="00000500000000000000" pitchFamily="2" charset="0"/>
              </a:rPr>
              <a:t>i</a:t>
            </a:r>
            <a:r>
              <a:rPr lang="en-GB" sz="2600" dirty="0" smtClean="0">
                <a:latin typeface="HfW cursive" panose="00000500000000000000" pitchFamily="2" charset="0"/>
              </a:rPr>
              <a:t>  k</a:t>
            </a:r>
          </a:p>
          <a:p>
            <a:r>
              <a:rPr lang="en-GB" sz="2600" dirty="0">
                <a:latin typeface="HfW cursive" panose="00000500000000000000" pitchFamily="2" charset="0"/>
              </a:rPr>
              <a:t> </a:t>
            </a:r>
            <a:r>
              <a:rPr lang="en-GB" sz="2600" dirty="0" smtClean="0">
                <a:latin typeface="HfW cursive" panose="00000500000000000000" pitchFamily="2" charset="0"/>
              </a:rPr>
              <a:t> l  </a:t>
            </a:r>
            <a:r>
              <a:rPr lang="en-GB" sz="2600" dirty="0" err="1" smtClean="0">
                <a:latin typeface="HfW cursive" panose="00000500000000000000" pitchFamily="2" charset="0"/>
              </a:rPr>
              <a:t>i</a:t>
            </a:r>
            <a:r>
              <a:rPr lang="en-GB" sz="2600" dirty="0" smtClean="0">
                <a:latin typeface="HfW cursive" panose="00000500000000000000" pitchFamily="2" charset="0"/>
              </a:rPr>
              <a:t>  k  e</a:t>
            </a:r>
          </a:p>
        </p:txBody>
      </p:sp>
    </p:spTree>
    <p:extLst>
      <p:ext uri="{BB962C8B-B14F-4D97-AF65-F5344CB8AC3E}">
        <p14:creationId xmlns:p14="http://schemas.microsoft.com/office/powerpoint/2010/main" val="2720086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B050"/>
                </a:solidFill>
                <a:latin typeface="Comic Sans MS" panose="030F0702030302020204" pitchFamily="66" charset="0"/>
              </a:rPr>
              <a:t>Spelling art</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a:bodyPr>
          <a:lstStyle/>
          <a:p>
            <a:pPr algn="l"/>
            <a:r>
              <a:rPr lang="en-GB" sz="3000" dirty="0" smtClean="0">
                <a:solidFill>
                  <a:srgbClr val="00B050"/>
                </a:solidFill>
                <a:latin typeface="Comic Sans MS" panose="030F0702030302020204" pitchFamily="66" charset="0"/>
              </a:rPr>
              <a:t>You will need: </a:t>
            </a:r>
            <a:r>
              <a:rPr lang="en-GB" sz="3000" dirty="0" smtClean="0">
                <a:latin typeface="Comic Sans MS" panose="030F0702030302020204" pitchFamily="66" charset="0"/>
              </a:rPr>
              <a:t>A list of words </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Aim of the game: </a:t>
            </a:r>
            <a:r>
              <a:rPr lang="en-GB" sz="3000" dirty="0" smtClean="0">
                <a:latin typeface="Comic Sans MS" panose="030F0702030302020204" pitchFamily="66" charset="0"/>
              </a:rPr>
              <a:t>To spell words correctly</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How to play: </a:t>
            </a:r>
          </a:p>
          <a:p>
            <a:pPr algn="l"/>
            <a:r>
              <a:rPr lang="en-GB" sz="3000" dirty="0" smtClean="0">
                <a:latin typeface="Comic Sans MS" panose="030F0702030302020204" pitchFamily="66" charset="0"/>
              </a:rPr>
              <a:t>Choose a word from your list, e.g. house.</a:t>
            </a:r>
          </a:p>
          <a:p>
            <a:pPr algn="l"/>
            <a:r>
              <a:rPr lang="en-GB" sz="3000" dirty="0" smtClean="0">
                <a:latin typeface="Comic Sans MS" panose="030F0702030302020204" pitchFamily="66" charset="0"/>
              </a:rPr>
              <a:t>Draw an outline of a picture, e.g. a house, or a pattern.</a:t>
            </a:r>
          </a:p>
          <a:p>
            <a:pPr algn="l"/>
            <a:r>
              <a:rPr lang="en-GB" sz="3000" dirty="0" smtClean="0">
                <a:latin typeface="Comic Sans MS" panose="030F0702030302020204" pitchFamily="66" charset="0"/>
              </a:rPr>
              <a:t>Write the word as many times as possible on the lines of your outline or pattern.</a:t>
            </a:r>
          </a:p>
          <a:p>
            <a:pPr algn="l"/>
            <a:r>
              <a:rPr lang="en-GB" sz="3000" dirty="0" smtClean="0">
                <a:latin typeface="Comic Sans MS" panose="030F0702030302020204" pitchFamily="66" charset="0"/>
              </a:rPr>
              <a:t>You could use colours for this too so you have a rainbow spelling work of art!</a:t>
            </a:r>
            <a:endParaRPr lang="en-GB" sz="3000" dirty="0"/>
          </a:p>
        </p:txBody>
      </p:sp>
      <p:sp>
        <p:nvSpPr>
          <p:cNvPr id="5" name="Rectangle 4"/>
          <p:cNvSpPr/>
          <p:nvPr/>
        </p:nvSpPr>
        <p:spPr>
          <a:xfrm>
            <a:off x="9184640" y="1899920"/>
            <a:ext cx="2286000" cy="18796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Isosceles Triangle 5"/>
          <p:cNvSpPr/>
          <p:nvPr/>
        </p:nvSpPr>
        <p:spPr>
          <a:xfrm>
            <a:off x="9154160" y="436880"/>
            <a:ext cx="2316480" cy="1452880"/>
          </a:xfrm>
          <a:prstGeom prst="triangl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rot="3026457">
            <a:off x="10028329" y="1001738"/>
            <a:ext cx="1997663" cy="323165"/>
          </a:xfrm>
          <a:prstGeom prst="rect">
            <a:avLst/>
          </a:prstGeom>
          <a:noFill/>
        </p:spPr>
        <p:txBody>
          <a:bodyPr wrap="none" rtlCol="0">
            <a:spAutoFit/>
          </a:bodyPr>
          <a:lstStyle/>
          <a:p>
            <a:r>
              <a:rPr lang="en-GB" sz="1500" dirty="0" smtClean="0">
                <a:latin typeface="HfW cursive" panose="00000500000000000000" pitchFamily="2" charset="0"/>
              </a:rPr>
              <a:t>house </a:t>
            </a:r>
            <a:r>
              <a:rPr lang="en-GB" sz="1500" dirty="0" err="1" smtClean="0">
                <a:latin typeface="HfW cursive" panose="00000500000000000000" pitchFamily="2" charset="0"/>
              </a:rPr>
              <a:t>house</a:t>
            </a:r>
            <a:r>
              <a:rPr lang="en-GB" sz="1500" dirty="0" smtClean="0">
                <a:latin typeface="HfW cursive" panose="00000500000000000000" pitchFamily="2" charset="0"/>
              </a:rPr>
              <a:t> </a:t>
            </a:r>
            <a:r>
              <a:rPr lang="en-GB" sz="1500" dirty="0" err="1" smtClean="0">
                <a:latin typeface="HfW cursive" panose="00000500000000000000" pitchFamily="2" charset="0"/>
              </a:rPr>
              <a:t>house</a:t>
            </a:r>
            <a:endParaRPr lang="en-GB" sz="1500" dirty="0">
              <a:latin typeface="HfW cursive" panose="00000500000000000000" pitchFamily="2" charset="0"/>
            </a:endParaRPr>
          </a:p>
        </p:txBody>
      </p:sp>
      <p:sp>
        <p:nvSpPr>
          <p:cNvPr id="8" name="TextBox 7"/>
          <p:cNvSpPr txBox="1"/>
          <p:nvPr/>
        </p:nvSpPr>
        <p:spPr>
          <a:xfrm rot="18560694">
            <a:off x="8596309" y="984565"/>
            <a:ext cx="1997663" cy="323165"/>
          </a:xfrm>
          <a:prstGeom prst="rect">
            <a:avLst/>
          </a:prstGeom>
          <a:noFill/>
        </p:spPr>
        <p:txBody>
          <a:bodyPr wrap="none" rtlCol="0">
            <a:spAutoFit/>
          </a:bodyPr>
          <a:lstStyle/>
          <a:p>
            <a:r>
              <a:rPr lang="en-GB" sz="1500" dirty="0" smtClean="0">
                <a:latin typeface="HfW cursive" panose="00000500000000000000" pitchFamily="2" charset="0"/>
              </a:rPr>
              <a:t>house </a:t>
            </a:r>
            <a:r>
              <a:rPr lang="en-GB" sz="1500" dirty="0" err="1" smtClean="0">
                <a:latin typeface="HfW cursive" panose="00000500000000000000" pitchFamily="2" charset="0"/>
              </a:rPr>
              <a:t>house</a:t>
            </a:r>
            <a:r>
              <a:rPr lang="en-GB" sz="1500" dirty="0" smtClean="0">
                <a:latin typeface="HfW cursive" panose="00000500000000000000" pitchFamily="2" charset="0"/>
              </a:rPr>
              <a:t> </a:t>
            </a:r>
            <a:r>
              <a:rPr lang="en-GB" sz="1500" dirty="0" err="1" smtClean="0">
                <a:latin typeface="HfW cursive" panose="00000500000000000000" pitchFamily="2" charset="0"/>
              </a:rPr>
              <a:t>house</a:t>
            </a:r>
            <a:endParaRPr lang="en-GB" sz="1500" dirty="0">
              <a:latin typeface="HfW cursive" panose="00000500000000000000" pitchFamily="2" charset="0"/>
            </a:endParaRPr>
          </a:p>
        </p:txBody>
      </p:sp>
      <p:sp>
        <p:nvSpPr>
          <p:cNvPr id="9" name="TextBox 8"/>
          <p:cNvSpPr txBox="1"/>
          <p:nvPr/>
        </p:nvSpPr>
        <p:spPr>
          <a:xfrm rot="5400000">
            <a:off x="10562818" y="2727009"/>
            <a:ext cx="1997663" cy="323165"/>
          </a:xfrm>
          <a:prstGeom prst="rect">
            <a:avLst/>
          </a:prstGeom>
          <a:noFill/>
        </p:spPr>
        <p:txBody>
          <a:bodyPr wrap="none" rtlCol="0">
            <a:spAutoFit/>
          </a:bodyPr>
          <a:lstStyle/>
          <a:p>
            <a:r>
              <a:rPr lang="en-GB" sz="1500" dirty="0" smtClean="0">
                <a:latin typeface="HfW cursive" panose="00000500000000000000" pitchFamily="2" charset="0"/>
              </a:rPr>
              <a:t>house </a:t>
            </a:r>
            <a:r>
              <a:rPr lang="en-GB" sz="1500" dirty="0" err="1" smtClean="0">
                <a:latin typeface="HfW cursive" panose="00000500000000000000" pitchFamily="2" charset="0"/>
              </a:rPr>
              <a:t>house</a:t>
            </a:r>
            <a:r>
              <a:rPr lang="en-GB" sz="1500" dirty="0" smtClean="0">
                <a:latin typeface="HfW cursive" panose="00000500000000000000" pitchFamily="2" charset="0"/>
              </a:rPr>
              <a:t> </a:t>
            </a:r>
            <a:r>
              <a:rPr lang="en-GB" sz="1500" dirty="0" err="1" smtClean="0">
                <a:latin typeface="HfW cursive" panose="00000500000000000000" pitchFamily="2" charset="0"/>
              </a:rPr>
              <a:t>house</a:t>
            </a:r>
            <a:endParaRPr lang="en-GB" sz="1500" dirty="0">
              <a:latin typeface="HfW cursive" panose="00000500000000000000" pitchFamily="2" charset="0"/>
            </a:endParaRPr>
          </a:p>
        </p:txBody>
      </p:sp>
      <p:sp>
        <p:nvSpPr>
          <p:cNvPr id="10" name="TextBox 9"/>
          <p:cNvSpPr txBox="1"/>
          <p:nvPr/>
        </p:nvSpPr>
        <p:spPr>
          <a:xfrm rot="16200000">
            <a:off x="8059321" y="2776997"/>
            <a:ext cx="1997663" cy="323165"/>
          </a:xfrm>
          <a:prstGeom prst="rect">
            <a:avLst/>
          </a:prstGeom>
          <a:noFill/>
        </p:spPr>
        <p:txBody>
          <a:bodyPr wrap="none" rtlCol="0">
            <a:spAutoFit/>
          </a:bodyPr>
          <a:lstStyle/>
          <a:p>
            <a:r>
              <a:rPr lang="en-GB" sz="1500" dirty="0" smtClean="0">
                <a:latin typeface="HfW cursive" panose="00000500000000000000" pitchFamily="2" charset="0"/>
              </a:rPr>
              <a:t>house </a:t>
            </a:r>
            <a:r>
              <a:rPr lang="en-GB" sz="1500" dirty="0" err="1" smtClean="0">
                <a:latin typeface="HfW cursive" panose="00000500000000000000" pitchFamily="2" charset="0"/>
              </a:rPr>
              <a:t>house</a:t>
            </a:r>
            <a:r>
              <a:rPr lang="en-GB" sz="1500" dirty="0" smtClean="0">
                <a:latin typeface="HfW cursive" panose="00000500000000000000" pitchFamily="2" charset="0"/>
              </a:rPr>
              <a:t> </a:t>
            </a:r>
            <a:r>
              <a:rPr lang="en-GB" sz="1500" dirty="0" err="1" smtClean="0">
                <a:latin typeface="HfW cursive" panose="00000500000000000000" pitchFamily="2" charset="0"/>
              </a:rPr>
              <a:t>house</a:t>
            </a:r>
            <a:endParaRPr lang="en-GB" sz="1500" dirty="0">
              <a:latin typeface="HfW cursive" panose="00000500000000000000" pitchFamily="2" charset="0"/>
            </a:endParaRPr>
          </a:p>
        </p:txBody>
      </p:sp>
      <p:sp>
        <p:nvSpPr>
          <p:cNvPr id="11" name="TextBox 10"/>
          <p:cNvSpPr txBox="1"/>
          <p:nvPr/>
        </p:nvSpPr>
        <p:spPr>
          <a:xfrm>
            <a:off x="9302719" y="1645540"/>
            <a:ext cx="1997663" cy="323165"/>
          </a:xfrm>
          <a:prstGeom prst="rect">
            <a:avLst/>
          </a:prstGeom>
          <a:noFill/>
        </p:spPr>
        <p:txBody>
          <a:bodyPr wrap="none" rtlCol="0">
            <a:spAutoFit/>
          </a:bodyPr>
          <a:lstStyle/>
          <a:p>
            <a:r>
              <a:rPr lang="en-GB" sz="1500" dirty="0" smtClean="0">
                <a:latin typeface="HfW cursive" panose="00000500000000000000" pitchFamily="2" charset="0"/>
              </a:rPr>
              <a:t>house </a:t>
            </a:r>
            <a:r>
              <a:rPr lang="en-GB" sz="1500" dirty="0" err="1" smtClean="0">
                <a:latin typeface="HfW cursive" panose="00000500000000000000" pitchFamily="2" charset="0"/>
              </a:rPr>
              <a:t>house</a:t>
            </a:r>
            <a:r>
              <a:rPr lang="en-GB" sz="1500" dirty="0" smtClean="0">
                <a:latin typeface="HfW cursive" panose="00000500000000000000" pitchFamily="2" charset="0"/>
              </a:rPr>
              <a:t> </a:t>
            </a:r>
            <a:r>
              <a:rPr lang="en-GB" sz="1500" dirty="0" err="1" smtClean="0">
                <a:latin typeface="HfW cursive" panose="00000500000000000000" pitchFamily="2" charset="0"/>
              </a:rPr>
              <a:t>house</a:t>
            </a:r>
            <a:endParaRPr lang="en-GB" sz="1500" dirty="0">
              <a:latin typeface="HfW cursive" panose="00000500000000000000" pitchFamily="2" charset="0"/>
            </a:endParaRPr>
          </a:p>
        </p:txBody>
      </p:sp>
      <p:sp>
        <p:nvSpPr>
          <p:cNvPr id="12" name="TextBox 11"/>
          <p:cNvSpPr txBox="1"/>
          <p:nvPr/>
        </p:nvSpPr>
        <p:spPr>
          <a:xfrm>
            <a:off x="9351098" y="3523799"/>
            <a:ext cx="1997663" cy="323165"/>
          </a:xfrm>
          <a:prstGeom prst="rect">
            <a:avLst/>
          </a:prstGeom>
          <a:noFill/>
        </p:spPr>
        <p:txBody>
          <a:bodyPr wrap="none" rtlCol="0">
            <a:spAutoFit/>
          </a:bodyPr>
          <a:lstStyle/>
          <a:p>
            <a:r>
              <a:rPr lang="en-GB" sz="1500" dirty="0" smtClean="0">
                <a:latin typeface="HfW cursive" panose="00000500000000000000" pitchFamily="2" charset="0"/>
              </a:rPr>
              <a:t>house </a:t>
            </a:r>
            <a:r>
              <a:rPr lang="en-GB" sz="1500" dirty="0" err="1" smtClean="0">
                <a:latin typeface="HfW cursive" panose="00000500000000000000" pitchFamily="2" charset="0"/>
              </a:rPr>
              <a:t>house</a:t>
            </a:r>
            <a:r>
              <a:rPr lang="en-GB" sz="1500" dirty="0" smtClean="0">
                <a:latin typeface="HfW cursive" panose="00000500000000000000" pitchFamily="2" charset="0"/>
              </a:rPr>
              <a:t> </a:t>
            </a:r>
            <a:r>
              <a:rPr lang="en-GB" sz="1500" dirty="0" err="1" smtClean="0">
                <a:latin typeface="HfW cursive" panose="00000500000000000000" pitchFamily="2" charset="0"/>
              </a:rPr>
              <a:t>house</a:t>
            </a:r>
            <a:endParaRPr lang="en-GB" sz="1500" dirty="0">
              <a:latin typeface="HfW cursive" panose="00000500000000000000" pitchFamily="2" charset="0"/>
            </a:endParaRPr>
          </a:p>
        </p:txBody>
      </p:sp>
    </p:spTree>
    <p:extLst>
      <p:ext uri="{BB962C8B-B14F-4D97-AF65-F5344CB8AC3E}">
        <p14:creationId xmlns:p14="http://schemas.microsoft.com/office/powerpoint/2010/main" val="25016206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B050"/>
                </a:solidFill>
                <a:latin typeface="Comic Sans MS" panose="030F0702030302020204" pitchFamily="66" charset="0"/>
              </a:rPr>
              <a:t>Passwords</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lnSpcReduction="10000"/>
          </a:bodyPr>
          <a:lstStyle/>
          <a:p>
            <a:pPr algn="l"/>
            <a:r>
              <a:rPr lang="en-GB" sz="3000" dirty="0" smtClean="0">
                <a:solidFill>
                  <a:srgbClr val="00B050"/>
                </a:solidFill>
                <a:latin typeface="Comic Sans MS" panose="030F0702030302020204" pitchFamily="66" charset="0"/>
              </a:rPr>
              <a:t>You will need: </a:t>
            </a:r>
            <a:r>
              <a:rPr lang="en-GB" sz="3000" dirty="0" smtClean="0">
                <a:latin typeface="Comic Sans MS" panose="030F0702030302020204" pitchFamily="66" charset="0"/>
              </a:rPr>
              <a:t>A list of words, post-its or paper, a pencil</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Aim of the game: </a:t>
            </a:r>
            <a:r>
              <a:rPr lang="en-GB" sz="3000" dirty="0" smtClean="0">
                <a:latin typeface="Comic Sans MS" panose="030F0702030302020204" pitchFamily="66" charset="0"/>
              </a:rPr>
              <a:t>To read and spell words correctly</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How to play: </a:t>
            </a:r>
          </a:p>
          <a:p>
            <a:pPr algn="l"/>
            <a:r>
              <a:rPr lang="en-GB" sz="3000" dirty="0" smtClean="0">
                <a:latin typeface="Comic Sans MS" panose="030F0702030302020204" pitchFamily="66" charset="0"/>
              </a:rPr>
              <a:t>Choose words that you find tricky to read.</a:t>
            </a:r>
          </a:p>
          <a:p>
            <a:pPr algn="l"/>
            <a:r>
              <a:rPr lang="en-GB" sz="3000" dirty="0" smtClean="0">
                <a:latin typeface="Comic Sans MS" panose="030F0702030302020204" pitchFamily="66" charset="0"/>
              </a:rPr>
              <a:t>Write on post-its or pieces of paper.</a:t>
            </a:r>
          </a:p>
          <a:p>
            <a:pPr algn="l"/>
            <a:r>
              <a:rPr lang="en-GB" sz="3000" dirty="0" smtClean="0">
                <a:latin typeface="Comic Sans MS" panose="030F0702030302020204" pitchFamily="66" charset="0"/>
              </a:rPr>
              <a:t>Stick the words on doors around the house.</a:t>
            </a:r>
          </a:p>
          <a:p>
            <a:pPr algn="l"/>
            <a:r>
              <a:rPr lang="en-GB" sz="3000" dirty="0" smtClean="0">
                <a:latin typeface="Comic Sans MS" panose="030F0702030302020204" pitchFamily="66" charset="0"/>
              </a:rPr>
              <a:t>Read the words before you go through the doors into different rooms.</a:t>
            </a:r>
          </a:p>
          <a:p>
            <a:pPr algn="l"/>
            <a:r>
              <a:rPr lang="en-GB" sz="3000" dirty="0" smtClean="0">
                <a:latin typeface="Comic Sans MS" panose="030F0702030302020204" pitchFamily="66" charset="0"/>
              </a:rPr>
              <a:t>Move the post-its around the house until you are confident reading them by sight and change the words every few days.</a:t>
            </a:r>
          </a:p>
        </p:txBody>
      </p:sp>
    </p:spTree>
    <p:extLst>
      <p:ext uri="{BB962C8B-B14F-4D97-AF65-F5344CB8AC3E}">
        <p14:creationId xmlns:p14="http://schemas.microsoft.com/office/powerpoint/2010/main" val="12144357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71040" y="0"/>
            <a:ext cx="8562975" cy="951365"/>
          </a:xfrm>
        </p:spPr>
        <p:txBody>
          <a:bodyPr>
            <a:normAutofit fontScale="90000"/>
          </a:bodyPr>
          <a:lstStyle/>
          <a:p>
            <a:r>
              <a:rPr lang="en-GB" sz="5000" dirty="0" smtClean="0">
                <a:solidFill>
                  <a:srgbClr val="00B050"/>
                </a:solidFill>
                <a:latin typeface="Comic Sans MS" panose="030F0702030302020204" pitchFamily="66" charset="0"/>
              </a:rPr>
              <a:t>Look, say, cover, write, check</a:t>
            </a:r>
            <a:endParaRPr lang="en-GB" sz="5000" dirty="0">
              <a:solidFill>
                <a:srgbClr val="00B050"/>
              </a:solidFill>
              <a:latin typeface="Comic Sans MS" panose="030F0702030302020204" pitchFamily="66" charset="0"/>
            </a:endParaRPr>
          </a:p>
        </p:txBody>
      </p:sp>
      <p:sp>
        <p:nvSpPr>
          <p:cNvPr id="3" name="Subtitle 2"/>
          <p:cNvSpPr>
            <a:spLocks noGrp="1"/>
          </p:cNvSpPr>
          <p:nvPr>
            <p:ph type="subTitle" idx="1"/>
          </p:nvPr>
        </p:nvSpPr>
        <p:spPr>
          <a:xfrm>
            <a:off x="402772" y="951364"/>
            <a:ext cx="11255828" cy="6030461"/>
          </a:xfrm>
        </p:spPr>
        <p:txBody>
          <a:bodyPr>
            <a:normAutofit/>
          </a:bodyPr>
          <a:lstStyle/>
          <a:p>
            <a:pPr algn="l"/>
            <a:r>
              <a:rPr lang="en-GB" sz="3000" dirty="0" smtClean="0">
                <a:solidFill>
                  <a:srgbClr val="00B050"/>
                </a:solidFill>
                <a:latin typeface="Comic Sans MS" panose="030F0702030302020204" pitchFamily="66" charset="0"/>
              </a:rPr>
              <a:t>You will need: </a:t>
            </a:r>
            <a:r>
              <a:rPr lang="en-GB" sz="3000" dirty="0" smtClean="0">
                <a:latin typeface="Comic Sans MS" panose="030F0702030302020204" pitchFamily="66" charset="0"/>
              </a:rPr>
              <a:t>A list of words </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Aim of the game: </a:t>
            </a:r>
            <a:r>
              <a:rPr lang="en-GB" sz="3000" dirty="0" smtClean="0">
                <a:latin typeface="Comic Sans MS" panose="030F0702030302020204" pitchFamily="66" charset="0"/>
              </a:rPr>
              <a:t>To spell words correctly</a:t>
            </a:r>
          </a:p>
          <a:p>
            <a:pPr algn="l"/>
            <a:endParaRPr lang="en-GB" sz="3000" dirty="0">
              <a:latin typeface="Comic Sans MS" panose="030F0702030302020204" pitchFamily="66" charset="0"/>
            </a:endParaRPr>
          </a:p>
          <a:p>
            <a:pPr algn="l"/>
            <a:r>
              <a:rPr lang="en-GB" sz="3000" dirty="0" smtClean="0">
                <a:solidFill>
                  <a:srgbClr val="00B050"/>
                </a:solidFill>
                <a:latin typeface="Comic Sans MS" panose="030F0702030302020204" pitchFamily="66" charset="0"/>
              </a:rPr>
              <a:t>How to play: </a:t>
            </a:r>
          </a:p>
          <a:p>
            <a:pPr algn="l"/>
            <a:r>
              <a:rPr lang="en-GB" sz="3000" dirty="0" smtClean="0">
                <a:latin typeface="Comic Sans MS" panose="030F0702030302020204" pitchFamily="66" charset="0"/>
              </a:rPr>
              <a:t>Choose a word from your list and say it out loud.</a:t>
            </a:r>
          </a:p>
          <a:p>
            <a:pPr algn="l"/>
            <a:r>
              <a:rPr lang="en-GB" sz="3000" dirty="0" smtClean="0">
                <a:latin typeface="Comic Sans MS" panose="030F0702030302020204" pitchFamily="66" charset="0"/>
              </a:rPr>
              <a:t>Cover it up and have a go at writing it.</a:t>
            </a:r>
          </a:p>
          <a:p>
            <a:pPr algn="l"/>
            <a:r>
              <a:rPr lang="en-GB" sz="3000" dirty="0" smtClean="0">
                <a:latin typeface="Comic Sans MS" panose="030F0702030302020204" pitchFamily="66" charset="0"/>
              </a:rPr>
              <a:t>Check your spelling and correct any mistakes you have made.</a:t>
            </a:r>
          </a:p>
          <a:p>
            <a:pPr algn="l"/>
            <a:r>
              <a:rPr lang="en-GB" sz="3000" dirty="0" smtClean="0">
                <a:latin typeface="Comic Sans MS" panose="030F0702030302020204" pitchFamily="66" charset="0"/>
              </a:rPr>
              <a:t>Repeat with other words.</a:t>
            </a:r>
            <a:endParaRPr lang="en-GB" sz="3000" dirty="0"/>
          </a:p>
        </p:txBody>
      </p:sp>
    </p:spTree>
    <p:extLst>
      <p:ext uri="{BB962C8B-B14F-4D97-AF65-F5344CB8AC3E}">
        <p14:creationId xmlns:p14="http://schemas.microsoft.com/office/powerpoint/2010/main" val="13119457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1403</TotalTime>
  <Words>910</Words>
  <Application>Microsoft Office PowerPoint</Application>
  <PresentationFormat>Widescreen</PresentationFormat>
  <Paragraphs>116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HfW cursive</vt:lpstr>
      <vt:lpstr>Office Theme</vt:lpstr>
      <vt:lpstr>Phonics games</vt:lpstr>
      <vt:lpstr>Countdown</vt:lpstr>
      <vt:lpstr>Post-it partners</vt:lpstr>
      <vt:lpstr>Rainbow writing</vt:lpstr>
      <vt:lpstr>Spelling pyramids</vt:lpstr>
      <vt:lpstr>Spelling stairs</vt:lpstr>
      <vt:lpstr>Spelling art</vt:lpstr>
      <vt:lpstr>Passwords</vt:lpstr>
      <vt:lpstr>Look, say, cover, write, check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Beetle Drive</dc:title>
  <dc:creator>Mulligan, Angela</dc:creator>
  <cp:lastModifiedBy>Mulligan, Angela</cp:lastModifiedBy>
  <cp:revision>26</cp:revision>
  <dcterms:created xsi:type="dcterms:W3CDTF">2020-03-23T11:31:30Z</dcterms:created>
  <dcterms:modified xsi:type="dcterms:W3CDTF">2020-03-26T11:53:36Z</dcterms:modified>
</cp:coreProperties>
</file>