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5"/>
  </p:sldMasterIdLst>
  <p:notesMasterIdLst>
    <p:notesMasterId r:id="rId25"/>
  </p:notesMasterIdLst>
  <p:sldIdLst>
    <p:sldId id="272" r:id="rId6"/>
    <p:sldId id="258" r:id="rId7"/>
    <p:sldId id="274" r:id="rId8"/>
    <p:sldId id="257" r:id="rId9"/>
    <p:sldId id="275" r:id="rId10"/>
    <p:sldId id="259" r:id="rId11"/>
    <p:sldId id="260" r:id="rId12"/>
    <p:sldId id="261" r:id="rId13"/>
    <p:sldId id="262" r:id="rId14"/>
    <p:sldId id="263" r:id="rId15"/>
    <p:sldId id="265" r:id="rId16"/>
    <p:sldId id="266" r:id="rId17"/>
    <p:sldId id="267" r:id="rId18"/>
    <p:sldId id="278" r:id="rId19"/>
    <p:sldId id="269" r:id="rId20"/>
    <p:sldId id="270" r:id="rId21"/>
    <p:sldId id="271" r:id="rId22"/>
    <p:sldId id="276" r:id="rId23"/>
    <p:sldId id="277" r:id="rId24"/>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Arial" pitchFamily="34" charset="0"/>
        <a:ea typeface="+mn-ea"/>
        <a:cs typeface="Arial" pitchFamily="34" charset="0"/>
      </a:defRPr>
    </a:lvl2pPr>
    <a:lvl3pPr marL="914400" algn="l" rtl="0" fontAlgn="base">
      <a:spcBef>
        <a:spcPct val="0"/>
      </a:spcBef>
      <a:spcAft>
        <a:spcPct val="0"/>
      </a:spcAft>
      <a:defRPr kern="1200">
        <a:solidFill>
          <a:schemeClr val="tx1"/>
        </a:solidFill>
        <a:latin typeface="Arial" pitchFamily="34" charset="0"/>
        <a:ea typeface="+mn-ea"/>
        <a:cs typeface="Arial" pitchFamily="34" charset="0"/>
      </a:defRPr>
    </a:lvl3pPr>
    <a:lvl4pPr marL="1371600" algn="l" rtl="0" fontAlgn="base">
      <a:spcBef>
        <a:spcPct val="0"/>
      </a:spcBef>
      <a:spcAft>
        <a:spcPct val="0"/>
      </a:spcAft>
      <a:defRPr kern="1200">
        <a:solidFill>
          <a:schemeClr val="tx1"/>
        </a:solidFill>
        <a:latin typeface="Arial" pitchFamily="34" charset="0"/>
        <a:ea typeface="+mn-ea"/>
        <a:cs typeface="Arial" pitchFamily="34" charset="0"/>
      </a:defRPr>
    </a:lvl4pPr>
    <a:lvl5pPr marL="1828800" algn="l" rtl="0" fontAlgn="base">
      <a:spcBef>
        <a:spcPct val="0"/>
      </a:spcBef>
      <a:spcAft>
        <a:spcPct val="0"/>
      </a:spcAft>
      <a:defRPr kern="1200">
        <a:solidFill>
          <a:schemeClr val="tx1"/>
        </a:solidFill>
        <a:latin typeface="Arial" pitchFamily="34" charset="0"/>
        <a:ea typeface="+mn-ea"/>
        <a:cs typeface="Arial" pitchFamily="34" charset="0"/>
      </a:defRPr>
    </a:lvl5pPr>
    <a:lvl6pPr marL="2286000" algn="l" defTabSz="914400" rtl="0" eaLnBrk="1" latinLnBrk="0" hangingPunct="1">
      <a:defRPr kern="1200">
        <a:solidFill>
          <a:schemeClr val="tx1"/>
        </a:solidFill>
        <a:latin typeface="Arial" pitchFamily="34" charset="0"/>
        <a:ea typeface="+mn-ea"/>
        <a:cs typeface="Arial" pitchFamily="34" charset="0"/>
      </a:defRPr>
    </a:lvl6pPr>
    <a:lvl7pPr marL="2743200" algn="l" defTabSz="914400" rtl="0" eaLnBrk="1" latinLnBrk="0" hangingPunct="1">
      <a:defRPr kern="1200">
        <a:solidFill>
          <a:schemeClr val="tx1"/>
        </a:solidFill>
        <a:latin typeface="Arial" pitchFamily="34" charset="0"/>
        <a:ea typeface="+mn-ea"/>
        <a:cs typeface="Arial" pitchFamily="34" charset="0"/>
      </a:defRPr>
    </a:lvl7pPr>
    <a:lvl8pPr marL="3200400" algn="l" defTabSz="914400" rtl="0" eaLnBrk="1" latinLnBrk="0" hangingPunct="1">
      <a:defRPr kern="1200">
        <a:solidFill>
          <a:schemeClr val="tx1"/>
        </a:solidFill>
        <a:latin typeface="Arial" pitchFamily="34" charset="0"/>
        <a:ea typeface="+mn-ea"/>
        <a:cs typeface="Arial" pitchFamily="34" charset="0"/>
      </a:defRPr>
    </a:lvl8pPr>
    <a:lvl9pPr marL="3657600" algn="l" defTabSz="914400" rtl="0" eaLnBrk="1" latinLnBrk="0" hangingPunct="1">
      <a:defRPr kern="1200">
        <a:solidFill>
          <a:schemeClr val="tx1"/>
        </a:solidFill>
        <a:latin typeface="Arial" pitchFamily="34" charset="0"/>
        <a:ea typeface="+mn-ea"/>
        <a:cs typeface="Arial"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0000"/>
    <a:srgbClr val="8FD400"/>
    <a:srgbClr val="FFFF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vertBarState="maximized">
    <p:restoredLeft sz="15620"/>
    <p:restoredTop sz="82245" autoAdjust="0"/>
  </p:normalViewPr>
  <p:slideViewPr>
    <p:cSldViewPr>
      <p:cViewPr varScale="1">
        <p:scale>
          <a:sx n="72" d="100"/>
          <a:sy n="72" d="100"/>
        </p:scale>
        <p:origin x="1205" y="5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slide" Target="slides/slide16.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5" Type="http://schemas.openxmlformats.org/officeDocument/2006/relationships/slideMaster" Target="slideMasters/slideMaster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theme" Target="theme/theme1.xml"/><Relationship Id="rId10" Type="http://schemas.openxmlformats.org/officeDocument/2006/relationships/slide" Target="slides/slide5.xml"/><Relationship Id="rId19" Type="http://schemas.openxmlformats.org/officeDocument/2006/relationships/slide" Target="slides/slide14.xml"/><Relationship Id="rId4" Type="http://schemas.openxmlformats.org/officeDocument/2006/relationships/customXml" Target="../customXml/item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atin typeface="Arial" charset="0"/>
                <a:cs typeface="Arial" charset="0"/>
              </a:defRPr>
            </a:lvl1pPr>
          </a:lstStyle>
          <a:p>
            <a:pPr>
              <a:defRPr/>
            </a:pPr>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atin typeface="Arial" charset="0"/>
                <a:cs typeface="Arial" charset="0"/>
              </a:defRPr>
            </a:lvl1pPr>
          </a:lstStyle>
          <a:p>
            <a:pPr>
              <a:defRPr/>
            </a:pPr>
            <a:fld id="{CF49090F-4EE8-48A3-B145-84FF532DFC6E}" type="datetimeFigureOut">
              <a:rPr lang="en-GB"/>
              <a:pPr>
                <a:defRPr/>
              </a:pPr>
              <a:t>02/07/2020</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n-GB" noProof="0" smtClean="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GB" noProof="0" smtClean="0"/>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atin typeface="Arial" charset="0"/>
                <a:cs typeface="Arial" charset="0"/>
              </a:defRPr>
            </a:lvl1pPr>
          </a:lstStyle>
          <a:p>
            <a:pPr>
              <a:defRPr/>
            </a:pPr>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atin typeface="Arial" charset="0"/>
                <a:cs typeface="Arial" charset="0"/>
              </a:defRPr>
            </a:lvl1pPr>
          </a:lstStyle>
          <a:p>
            <a:pPr>
              <a:defRPr/>
            </a:pPr>
            <a:fld id="{1CE27E11-750E-4989-8120-A3AF1271FD01}" type="slidenum">
              <a:rPr lang="en-GB"/>
              <a:pPr>
                <a:defRPr/>
              </a:pPr>
              <a:t>‹#›</a:t>
            </a:fld>
            <a:endParaRPr lang="en-GB"/>
          </a:p>
        </p:txBody>
      </p:sp>
    </p:spTree>
    <p:extLst>
      <p:ext uri="{BB962C8B-B14F-4D97-AF65-F5344CB8AC3E}">
        <p14:creationId xmlns:p14="http://schemas.microsoft.com/office/powerpoint/2010/main" val="1239132813"/>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lide Image Placeholder 1"/>
          <p:cNvSpPr>
            <a:spLocks noGrp="1" noRot="1" noChangeAspect="1" noTextEdit="1"/>
          </p:cNvSpPr>
          <p:nvPr>
            <p:ph type="sldImg"/>
          </p:nvPr>
        </p:nvSpPr>
        <p:spPr bwMode="auto">
          <a:noFill/>
          <a:ln>
            <a:solidFill>
              <a:srgbClr val="000000"/>
            </a:solidFill>
            <a:miter lim="800000"/>
            <a:headEnd/>
            <a:tailEnd/>
          </a:ln>
        </p:spPr>
      </p:sp>
      <p:sp>
        <p:nvSpPr>
          <p:cNvPr id="23555"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GB" smtClean="0"/>
              <a:t>Photo: Marcella Haddad </a:t>
            </a:r>
          </a:p>
          <a:p>
            <a:pPr eaLnBrk="1" hangingPunct="1">
              <a:spcBef>
                <a:spcPct val="0"/>
              </a:spcBef>
            </a:pPr>
            <a:r>
              <a:rPr lang="en-GB" smtClean="0"/>
              <a:t>COUNTRY: Honduras LOCATION: Marcala in La Paz </a:t>
            </a:r>
          </a:p>
          <a:p>
            <a:pPr eaLnBrk="1" hangingPunct="1">
              <a:spcBef>
                <a:spcPct val="0"/>
              </a:spcBef>
            </a:pPr>
            <a:r>
              <a:rPr lang="en-GB" smtClean="0"/>
              <a:t>Marcelina's son, Erik, looking through the window. Marcelina is one of the founding members of COMUCAP and provides technical support to member organisations in organic farming as well as helping women to grow aloe vera plants to make soap &amp; shampoo. </a:t>
            </a:r>
          </a:p>
        </p:txBody>
      </p:sp>
      <p:sp>
        <p:nvSpPr>
          <p:cNvPr id="2355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60C456E2-4537-4F5D-B7C5-5E682EDF06F4}" type="slidenum">
              <a:rPr lang="en-GB" smtClean="0">
                <a:latin typeface="Arial" pitchFamily="34" charset="0"/>
                <a:cs typeface="Arial" pitchFamily="34" charset="0"/>
              </a:rPr>
              <a:pPr/>
              <a:t>2</a:t>
            </a:fld>
            <a:endParaRPr lang="en-GB" smtClean="0">
              <a:latin typeface="Arial" pitchFamily="34" charset="0"/>
              <a:cs typeface="Arial" pitchFamily="34" charset="0"/>
            </a:endParaRPr>
          </a:p>
        </p:txBody>
      </p:sp>
    </p:spTree>
    <p:extLst>
      <p:ext uri="{BB962C8B-B14F-4D97-AF65-F5344CB8AC3E}">
        <p14:creationId xmlns:p14="http://schemas.microsoft.com/office/powerpoint/2010/main" val="112963102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Slide Image Placeholder 1"/>
          <p:cNvSpPr>
            <a:spLocks noGrp="1" noRot="1" noChangeAspect="1" noTextEdit="1"/>
          </p:cNvSpPr>
          <p:nvPr>
            <p:ph type="sldImg"/>
          </p:nvPr>
        </p:nvSpPr>
        <p:spPr bwMode="auto">
          <a:noFill/>
          <a:ln>
            <a:solidFill>
              <a:srgbClr val="000000"/>
            </a:solidFill>
            <a:miter lim="800000"/>
            <a:headEnd/>
            <a:tailEnd/>
          </a:ln>
        </p:spPr>
      </p:sp>
      <p:sp>
        <p:nvSpPr>
          <p:cNvPr id="24579"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GB" smtClean="0"/>
              <a:t>Colombia </a:t>
            </a:r>
          </a:p>
          <a:p>
            <a:pPr eaLnBrk="1" hangingPunct="1">
              <a:spcBef>
                <a:spcPct val="0"/>
              </a:spcBef>
            </a:pPr>
            <a:r>
              <a:rPr lang="en-GB" smtClean="0"/>
              <a:t>PHOTOGRAPHER: Barbara Davies </a:t>
            </a:r>
          </a:p>
          <a:p>
            <a:pPr eaLnBrk="1" hangingPunct="1">
              <a:spcBef>
                <a:spcPct val="0"/>
              </a:spcBef>
            </a:pPr>
            <a:r>
              <a:rPr lang="en-GB" smtClean="0"/>
              <a:t>Cross and window grille at Espiritu Santo Parish, Florencia. </a:t>
            </a:r>
          </a:p>
        </p:txBody>
      </p:sp>
      <p:sp>
        <p:nvSpPr>
          <p:cNvPr id="24580"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5A24D5CF-88BC-4F4D-8C41-BB6E15E4BF66}" type="slidenum">
              <a:rPr lang="en-GB" smtClean="0">
                <a:latin typeface="Arial" pitchFamily="34" charset="0"/>
                <a:cs typeface="Arial" pitchFamily="34" charset="0"/>
              </a:rPr>
              <a:pPr/>
              <a:t>3</a:t>
            </a:fld>
            <a:endParaRPr lang="en-GB" smtClean="0">
              <a:latin typeface="Arial" pitchFamily="34" charset="0"/>
              <a:cs typeface="Arial" pitchFamily="34" charset="0"/>
            </a:endParaRPr>
          </a:p>
        </p:txBody>
      </p:sp>
    </p:spTree>
    <p:extLst>
      <p:ext uri="{BB962C8B-B14F-4D97-AF65-F5344CB8AC3E}">
        <p14:creationId xmlns:p14="http://schemas.microsoft.com/office/powerpoint/2010/main" val="123314630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Slide Image Placeholder 1"/>
          <p:cNvSpPr>
            <a:spLocks noGrp="1" noRot="1" noChangeAspect="1" noTextEdit="1"/>
          </p:cNvSpPr>
          <p:nvPr>
            <p:ph type="sldImg"/>
          </p:nvPr>
        </p:nvSpPr>
        <p:spPr bwMode="auto">
          <a:noFill/>
          <a:ln>
            <a:solidFill>
              <a:srgbClr val="000000"/>
            </a:solidFill>
            <a:miter lim="800000"/>
            <a:headEnd/>
            <a:tailEnd/>
          </a:ln>
        </p:spPr>
      </p:sp>
      <p:sp>
        <p:nvSpPr>
          <p:cNvPr id="25603"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GB" smtClean="0"/>
              <a:t>Photo: Marcella Haddad </a:t>
            </a:r>
          </a:p>
          <a:p>
            <a:pPr eaLnBrk="1" hangingPunct="1">
              <a:spcBef>
                <a:spcPct val="0"/>
              </a:spcBef>
            </a:pPr>
            <a:r>
              <a:rPr lang="en-GB" smtClean="0"/>
              <a:t>COUNTRY: Nicaragua LOCATION: Cerro Pando, Rural Nicaragua </a:t>
            </a:r>
          </a:p>
          <a:p>
            <a:pPr eaLnBrk="1" hangingPunct="1">
              <a:spcBef>
                <a:spcPct val="0"/>
              </a:spcBef>
            </a:pPr>
            <a:r>
              <a:rPr lang="en-GB" smtClean="0"/>
              <a:t>Rosa Ramires Rodriguez and her daughter Dominga at the window of their new house which was built as part of a project that her husband, Domingo, worked on. He is a carpenter and helps on building projects with the John XXIII Institute to improve housing after Hurricane Stanley</a:t>
            </a:r>
          </a:p>
        </p:txBody>
      </p:sp>
      <p:sp>
        <p:nvSpPr>
          <p:cNvPr id="25604"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4A9A56DB-16FA-4095-A81E-D199C08F8B67}" type="slidenum">
              <a:rPr lang="en-GB" smtClean="0">
                <a:latin typeface="Arial" pitchFamily="34" charset="0"/>
                <a:cs typeface="Arial" pitchFamily="34" charset="0"/>
              </a:rPr>
              <a:pPr/>
              <a:t>4</a:t>
            </a:fld>
            <a:endParaRPr lang="en-GB" smtClean="0">
              <a:latin typeface="Arial" pitchFamily="34" charset="0"/>
              <a:cs typeface="Arial" pitchFamily="34" charset="0"/>
            </a:endParaRPr>
          </a:p>
        </p:txBody>
      </p:sp>
    </p:spTree>
    <p:extLst>
      <p:ext uri="{BB962C8B-B14F-4D97-AF65-F5344CB8AC3E}">
        <p14:creationId xmlns:p14="http://schemas.microsoft.com/office/powerpoint/2010/main" val="388926048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Slide Image Placeholder 1"/>
          <p:cNvSpPr>
            <a:spLocks noGrp="1" noRot="1" noChangeAspect="1" noTextEdit="1"/>
          </p:cNvSpPr>
          <p:nvPr>
            <p:ph type="sldImg"/>
          </p:nvPr>
        </p:nvSpPr>
        <p:spPr bwMode="auto">
          <a:noFill/>
          <a:ln>
            <a:solidFill>
              <a:srgbClr val="000000"/>
            </a:solidFill>
            <a:miter lim="800000"/>
            <a:headEnd/>
            <a:tailEnd/>
          </a:ln>
        </p:spPr>
      </p:sp>
      <p:sp>
        <p:nvSpPr>
          <p:cNvPr id="26627"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GB" smtClean="0"/>
              <a:t>Nigeria </a:t>
            </a:r>
          </a:p>
          <a:p>
            <a:pPr eaLnBrk="1" hangingPunct="1">
              <a:spcBef>
                <a:spcPct val="0"/>
              </a:spcBef>
            </a:pPr>
            <a:r>
              <a:rPr lang="en-GB" smtClean="0"/>
              <a:t>PHOTOGRAPHER: Simon Rawles </a:t>
            </a:r>
          </a:p>
          <a:p>
            <a:pPr eaLnBrk="1" hangingPunct="1">
              <a:spcBef>
                <a:spcPct val="0"/>
              </a:spcBef>
            </a:pPr>
            <a:r>
              <a:rPr lang="en-GB" smtClean="0"/>
              <a:t>The view from a window at Yakoko village school</a:t>
            </a:r>
          </a:p>
        </p:txBody>
      </p:sp>
      <p:sp>
        <p:nvSpPr>
          <p:cNvPr id="26628"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095A19B5-E9B5-4CE3-B4CA-E625146B56FF}" type="slidenum">
              <a:rPr lang="en-GB" smtClean="0">
                <a:latin typeface="Arial" pitchFamily="34" charset="0"/>
                <a:cs typeface="Arial" pitchFamily="34" charset="0"/>
              </a:rPr>
              <a:pPr/>
              <a:t>5</a:t>
            </a:fld>
            <a:endParaRPr lang="en-GB" smtClean="0">
              <a:latin typeface="Arial" pitchFamily="34" charset="0"/>
              <a:cs typeface="Arial" pitchFamily="34" charset="0"/>
            </a:endParaRPr>
          </a:p>
        </p:txBody>
      </p:sp>
    </p:spTree>
    <p:extLst>
      <p:ext uri="{BB962C8B-B14F-4D97-AF65-F5344CB8AC3E}">
        <p14:creationId xmlns:p14="http://schemas.microsoft.com/office/powerpoint/2010/main" val="357574798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lide Image Placeholder 1"/>
          <p:cNvSpPr>
            <a:spLocks noGrp="1" noRot="1" noChangeAspect="1" noTextEdit="1"/>
          </p:cNvSpPr>
          <p:nvPr>
            <p:ph type="sldImg"/>
          </p:nvPr>
        </p:nvSpPr>
        <p:spPr bwMode="auto">
          <a:noFill/>
          <a:ln>
            <a:solidFill>
              <a:srgbClr val="000000"/>
            </a:solidFill>
            <a:miter lim="800000"/>
            <a:headEnd/>
            <a:tailEnd/>
          </a:ln>
        </p:spPr>
      </p:sp>
      <p:sp>
        <p:nvSpPr>
          <p:cNvPr id="27651"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GB" smtClean="0"/>
          </a:p>
        </p:txBody>
      </p:sp>
      <p:sp>
        <p:nvSpPr>
          <p:cNvPr id="27652"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33C1F892-9C89-4571-85C5-6AAD1A36E011}" type="slidenum">
              <a:rPr lang="en-GB" smtClean="0">
                <a:latin typeface="Arial" pitchFamily="34" charset="0"/>
                <a:cs typeface="Arial" pitchFamily="34" charset="0"/>
              </a:rPr>
              <a:pPr/>
              <a:t>16</a:t>
            </a:fld>
            <a:endParaRPr lang="en-GB" smtClean="0">
              <a:latin typeface="Arial" pitchFamily="34" charset="0"/>
              <a:cs typeface="Arial" pitchFamily="34" charset="0"/>
            </a:endParaRPr>
          </a:p>
        </p:txBody>
      </p:sp>
    </p:spTree>
    <p:extLst>
      <p:ext uri="{BB962C8B-B14F-4D97-AF65-F5344CB8AC3E}">
        <p14:creationId xmlns:p14="http://schemas.microsoft.com/office/powerpoint/2010/main" val="326727920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Slide Image Placeholder 1"/>
          <p:cNvSpPr>
            <a:spLocks noGrp="1" noRot="1" noChangeAspect="1" noTextEdit="1"/>
          </p:cNvSpPr>
          <p:nvPr>
            <p:ph type="sldImg"/>
          </p:nvPr>
        </p:nvSpPr>
        <p:spPr bwMode="auto">
          <a:noFill/>
          <a:ln>
            <a:solidFill>
              <a:srgbClr val="000000"/>
            </a:solidFill>
            <a:miter lim="800000"/>
            <a:headEnd/>
            <a:tailEnd/>
          </a:ln>
        </p:spPr>
      </p:sp>
      <p:sp>
        <p:nvSpPr>
          <p:cNvPr id="28675"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r>
              <a:rPr lang="en-GB" smtClean="0"/>
              <a:t>Photo: Jim Holmes COUNTRY: East Timor LOCATION: Ermera District</a:t>
            </a:r>
          </a:p>
          <a:p>
            <a:pPr eaLnBrk="1" hangingPunct="1"/>
            <a:r>
              <a:rPr lang="en-GB" smtClean="0"/>
              <a:t>Portrait of Absalao Martins, 8 yrs, picking coffee beans. He is son of the Martins family that work on the coffee plantation, barely earning enough to live on. CAFOD has funded the development of the Co-operative so the community can develop new markets and increase the income of the farmers.</a:t>
            </a:r>
          </a:p>
        </p:txBody>
      </p:sp>
      <p:sp>
        <p:nvSpPr>
          <p:cNvPr id="2867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894C45D6-715A-4AB1-BAFA-77061B211F9E}" type="slidenum">
              <a:rPr lang="en-GB" smtClean="0">
                <a:latin typeface="Arial" pitchFamily="34" charset="0"/>
                <a:cs typeface="Arial" pitchFamily="34" charset="0"/>
              </a:rPr>
              <a:pPr/>
              <a:t>17</a:t>
            </a:fld>
            <a:endParaRPr lang="en-GB" smtClean="0">
              <a:latin typeface="Arial" pitchFamily="34" charset="0"/>
              <a:cs typeface="Arial" pitchFamily="34" charset="0"/>
            </a:endParaRPr>
          </a:p>
        </p:txBody>
      </p:sp>
    </p:spTree>
    <p:extLst>
      <p:ext uri="{BB962C8B-B14F-4D97-AF65-F5344CB8AC3E}">
        <p14:creationId xmlns:p14="http://schemas.microsoft.com/office/powerpoint/2010/main" val="234072685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Slide Image Placeholder 1"/>
          <p:cNvSpPr>
            <a:spLocks noGrp="1" noRot="1" noChangeAspect="1" noTextEdit="1"/>
          </p:cNvSpPr>
          <p:nvPr>
            <p:ph type="sldImg"/>
          </p:nvPr>
        </p:nvSpPr>
        <p:spPr bwMode="auto">
          <a:noFill/>
          <a:ln>
            <a:solidFill>
              <a:srgbClr val="000000"/>
            </a:solidFill>
            <a:miter lim="800000"/>
            <a:headEnd/>
            <a:tailEnd/>
          </a:ln>
        </p:spPr>
      </p:sp>
      <p:sp>
        <p:nvSpPr>
          <p:cNvPr id="29699"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r>
              <a:rPr lang="en-GB" smtClean="0"/>
              <a:t>Rwanda </a:t>
            </a:r>
          </a:p>
          <a:p>
            <a:pPr eaLnBrk="1" hangingPunct="1"/>
            <a:r>
              <a:rPr lang="en-GB" smtClean="0"/>
              <a:t>PHOTOGRAPHER: Annie Bungeroth </a:t>
            </a:r>
          </a:p>
          <a:p>
            <a:pPr eaLnBrk="1" hangingPunct="1"/>
            <a:r>
              <a:rPr lang="en-GB" smtClean="0"/>
              <a:t>Christine, 14yrs, Eric, 8yrs, and Jean Pierre, 20yrs, at the window.</a:t>
            </a:r>
          </a:p>
        </p:txBody>
      </p:sp>
      <p:sp>
        <p:nvSpPr>
          <p:cNvPr id="29700"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BBDD778F-48C9-40E7-953E-CBECCC9C12F9}" type="slidenum">
              <a:rPr lang="en-GB" smtClean="0">
                <a:latin typeface="Arial" pitchFamily="34" charset="0"/>
                <a:cs typeface="Arial" pitchFamily="34" charset="0"/>
              </a:rPr>
              <a:pPr/>
              <a:t>18</a:t>
            </a:fld>
            <a:endParaRPr lang="en-GB" smtClean="0">
              <a:latin typeface="Arial" pitchFamily="34" charset="0"/>
              <a:cs typeface="Arial" pitchFamily="34" charset="0"/>
            </a:endParaRPr>
          </a:p>
        </p:txBody>
      </p:sp>
    </p:spTree>
    <p:extLst>
      <p:ext uri="{BB962C8B-B14F-4D97-AF65-F5344CB8AC3E}">
        <p14:creationId xmlns:p14="http://schemas.microsoft.com/office/powerpoint/2010/main" val="51939058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Slide Image Placeholder 1"/>
          <p:cNvSpPr>
            <a:spLocks noGrp="1" noRot="1" noChangeAspect="1" noTextEdit="1"/>
          </p:cNvSpPr>
          <p:nvPr>
            <p:ph type="sldImg"/>
          </p:nvPr>
        </p:nvSpPr>
        <p:spPr bwMode="auto">
          <a:noFill/>
          <a:ln>
            <a:solidFill>
              <a:srgbClr val="000000"/>
            </a:solidFill>
            <a:miter lim="800000"/>
            <a:headEnd/>
            <a:tailEnd/>
          </a:ln>
        </p:spPr>
      </p:sp>
      <p:sp>
        <p:nvSpPr>
          <p:cNvPr id="30723"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endParaRPr lang="en-GB" smtClean="0"/>
          </a:p>
        </p:txBody>
      </p:sp>
      <p:sp>
        <p:nvSpPr>
          <p:cNvPr id="30724"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7DC19A76-0738-4961-893A-4A2A19C76874}" type="slidenum">
              <a:rPr lang="en-GB" smtClean="0">
                <a:latin typeface="Arial" pitchFamily="34" charset="0"/>
                <a:cs typeface="Arial" pitchFamily="34" charset="0"/>
              </a:rPr>
              <a:pPr/>
              <a:t>19</a:t>
            </a:fld>
            <a:endParaRPr lang="en-GB" smtClean="0">
              <a:latin typeface="Arial" pitchFamily="34" charset="0"/>
              <a:cs typeface="Arial" pitchFamily="34" charset="0"/>
            </a:endParaRPr>
          </a:p>
        </p:txBody>
      </p:sp>
    </p:spTree>
    <p:extLst>
      <p:ext uri="{BB962C8B-B14F-4D97-AF65-F5344CB8AC3E}">
        <p14:creationId xmlns:p14="http://schemas.microsoft.com/office/powerpoint/2010/main" val="2654338999"/>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FB095EE5-2C6D-447F-A004-6B762F3FCFAB}" type="slidenum">
              <a:rPr lang="en-US"/>
              <a:pPr>
                <a:defRPr/>
              </a:pPr>
              <a:t>‹#›</a:t>
            </a:fld>
            <a:endParaRPr lang="en-US"/>
          </a:p>
        </p:txBody>
      </p:sp>
      <p:pic>
        <p:nvPicPr>
          <p:cNvPr id="8" name="Picture 7" descr="title page2.jpg"/>
          <p:cNvPicPr>
            <a:picLocks noChangeAspect="1"/>
          </p:cNvPicPr>
          <p:nvPr userDrawn="1"/>
        </p:nvPicPr>
        <p:blipFill>
          <a:blip r:embed="rId2" cstate="print"/>
          <a:stretch>
            <a:fillRect/>
          </a:stretch>
        </p:blipFill>
        <p:spPr>
          <a:xfrm>
            <a:off x="0" y="4554"/>
            <a:ext cx="9144000" cy="6848892"/>
          </a:xfrm>
          <a:prstGeom prst="rect">
            <a:avLst/>
          </a:prstGeom>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A1D9DB10-DAD1-4BCF-AEA5-DF70A05534C2}" type="slidenum">
              <a:rPr lang="en-US"/>
              <a:pPr>
                <a:defRPr/>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B9A63C5B-6354-4CD5-B50F-22ADE4B3134A}" type="slidenum">
              <a:rPr lang="en-US"/>
              <a:pPr>
                <a:defRPr/>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9CB739FD-D788-44DC-A4A4-6504137EFA72}" type="slidenum">
              <a:rPr lang="en-US"/>
              <a:pPr>
                <a:defRPr/>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Rectangle 4"/>
          <p:cNvSpPr>
            <a:spLocks noGrp="1" noChangeArrowheads="1"/>
          </p:cNvSpPr>
          <p:nvPr>
            <p:ph type="dt" sz="half" idx="10"/>
          </p:nvPr>
        </p:nvSpPr>
        <p:spPr>
          <a:ln/>
        </p:spPr>
        <p:txBody>
          <a:bodyPr/>
          <a:lstStyle>
            <a:lvl1pPr>
              <a:defRPr/>
            </a:lvl1pPr>
          </a:lstStyle>
          <a:p>
            <a:pPr>
              <a:defRPr/>
            </a:pPr>
            <a:endParaRPr 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ln/>
        </p:spPr>
        <p:txBody>
          <a:bodyPr/>
          <a:lstStyle>
            <a:lvl1pPr>
              <a:defRPr/>
            </a:lvl1pPr>
          </a:lstStyle>
          <a:p>
            <a:pPr>
              <a:defRPr/>
            </a:pPr>
            <a:fld id="{8F03E3B9-A16F-41B4-9750-68DFF5B697CA}" type="slidenum">
              <a:rPr lang="en-US"/>
              <a:pPr>
                <a:defRPr/>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Rectangle 4"/>
          <p:cNvSpPr>
            <a:spLocks noGrp="1" noChangeArrowheads="1"/>
          </p:cNvSpPr>
          <p:nvPr>
            <p:ph type="dt" sz="half" idx="10"/>
          </p:nvPr>
        </p:nvSpPr>
        <p:spPr>
          <a:ln/>
        </p:spPr>
        <p:txBody>
          <a:bodyPr/>
          <a:lstStyle>
            <a:lvl1pPr>
              <a:defRPr/>
            </a:lvl1pPr>
          </a:lstStyle>
          <a:p>
            <a:pPr>
              <a:defRPr/>
            </a:pPr>
            <a:endParaRPr 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ln/>
        </p:spPr>
        <p:txBody>
          <a:bodyPr/>
          <a:lstStyle>
            <a:lvl1pPr>
              <a:defRPr/>
            </a:lvl1pPr>
          </a:lstStyle>
          <a:p>
            <a:pPr>
              <a:defRPr/>
            </a:pPr>
            <a:fld id="{01B18032-53F6-4351-91F6-CEE8A2161E89}" type="slidenum">
              <a:rPr lang="en-US"/>
              <a:pPr>
                <a:defRP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p>
        </p:txBody>
      </p:sp>
      <p:sp>
        <p:nvSpPr>
          <p:cNvPr id="3" name="Rectangle 5"/>
          <p:cNvSpPr>
            <a:spLocks noGrp="1" noChangeArrowheads="1"/>
          </p:cNvSpPr>
          <p:nvPr>
            <p:ph type="ftr" sz="quarter" idx="11"/>
          </p:nvPr>
        </p:nvSpPr>
        <p:spPr>
          <a:ln/>
        </p:spPr>
        <p:txBody>
          <a:bodyPr/>
          <a:lstStyle>
            <a:lvl1pPr>
              <a:defRPr/>
            </a:lvl1pPr>
          </a:lstStyle>
          <a:p>
            <a:pPr>
              <a:defRPr/>
            </a:pPr>
            <a:endParaRPr lang="en-US"/>
          </a:p>
        </p:txBody>
      </p:sp>
      <p:sp>
        <p:nvSpPr>
          <p:cNvPr id="4" name="Rectangle 6"/>
          <p:cNvSpPr>
            <a:spLocks noGrp="1" noChangeArrowheads="1"/>
          </p:cNvSpPr>
          <p:nvPr>
            <p:ph type="sldNum" sz="quarter" idx="12"/>
          </p:nvPr>
        </p:nvSpPr>
        <p:spPr>
          <a:ln/>
        </p:spPr>
        <p:txBody>
          <a:bodyPr/>
          <a:lstStyle>
            <a:lvl1pPr>
              <a:defRPr/>
            </a:lvl1pPr>
          </a:lstStyle>
          <a:p>
            <a:pPr>
              <a:defRPr/>
            </a:pPr>
            <a:fld id="{950066DB-E5BB-4E2A-ACFB-5F43643C18C0}" type="slidenum">
              <a:rPr lang="en-US"/>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D816472C-313A-45A1-8F3B-1877B6909D63}" type="slidenum">
              <a:rPr lang="en-US"/>
              <a:pPr>
                <a:defRPr/>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31D59BA0-7F66-4EF0-BA87-15C2BD1772B3}" type="slidenum">
              <a:rPr lang="en-US"/>
              <a:pPr>
                <a:defRPr/>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079FE44E-D70A-4637-8984-6E94CE942BE0}" type="slidenum">
              <a:rPr lang="en-US"/>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87DCE5C1-4A39-4444-A154-4B89C49B52D6}" type="slidenum">
              <a:rPr lang="en-US"/>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8FD400"/>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atin typeface="Arial" charset="0"/>
                <a:cs typeface="Arial" charset="0"/>
              </a:defRPr>
            </a:lvl1pPr>
          </a:lstStyle>
          <a:p>
            <a:pPr>
              <a:defRPr/>
            </a:pPr>
            <a:endParaRPr lang="en-US"/>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atin typeface="Arial" charset="0"/>
                <a:cs typeface="Arial" charset="0"/>
              </a:defRPr>
            </a:lvl1pPr>
          </a:lstStyle>
          <a:p>
            <a:pPr>
              <a:defRPr/>
            </a:pPr>
            <a:endParaRPr lang="en-US"/>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atin typeface="Arial" charset="0"/>
                <a:cs typeface="Arial" charset="0"/>
              </a:defRPr>
            </a:lvl1pPr>
          </a:lstStyle>
          <a:p>
            <a:pPr>
              <a:defRPr/>
            </a:pPr>
            <a:fld id="{0274D980-5F82-48C8-B968-0EE030E9C219}"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31"/>
          <p:cNvPicPr>
            <a:picLocks noChangeAspect="1" noChangeArrowheads="1"/>
          </p:cNvPicPr>
          <p:nvPr/>
        </p:nvPicPr>
        <p:blipFill>
          <a:blip r:embed="rId2" cstate="print"/>
          <a:srcRect/>
          <a:stretch>
            <a:fillRect/>
          </a:stretch>
        </p:blipFill>
        <p:spPr bwMode="auto">
          <a:xfrm>
            <a:off x="0" y="0"/>
            <a:ext cx="9144000" cy="1038225"/>
          </a:xfrm>
          <a:prstGeom prst="rect">
            <a:avLst/>
          </a:prstGeom>
          <a:noFill/>
          <a:ln w="9525">
            <a:noFill/>
            <a:miter lim="800000"/>
            <a:headEnd/>
            <a:tailEnd/>
          </a:ln>
        </p:spPr>
      </p:pic>
      <p:sp>
        <p:nvSpPr>
          <p:cNvPr id="3" name="TextBox 2"/>
          <p:cNvSpPr txBox="1"/>
          <p:nvPr/>
        </p:nvSpPr>
        <p:spPr>
          <a:xfrm>
            <a:off x="7596336" y="6381328"/>
            <a:ext cx="2952328" cy="261610"/>
          </a:xfrm>
          <a:prstGeom prst="rect">
            <a:avLst/>
          </a:prstGeom>
          <a:noFill/>
        </p:spPr>
        <p:txBody>
          <a:bodyPr wrap="square" rtlCol="0">
            <a:spAutoFit/>
          </a:bodyPr>
          <a:lstStyle/>
          <a:p>
            <a:r>
              <a:rPr lang="en-GB" sz="1100" dirty="0" smtClean="0">
                <a:latin typeface="Verdana" pitchFamily="34" charset="0"/>
                <a:ea typeface="Verdana" pitchFamily="34" charset="0"/>
                <a:cs typeface="Verdana" pitchFamily="34" charset="0"/>
              </a:rPr>
              <a:t>Year 2  Treasures</a:t>
            </a:r>
            <a:endParaRPr lang="en-GB" sz="1100" dirty="0">
              <a:latin typeface="Verdana" pitchFamily="34" charset="0"/>
              <a:ea typeface="Verdana" pitchFamily="34" charset="0"/>
              <a:cs typeface="Verdana" pitchFamily="34" charset="0"/>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6" descr="Marcelina's son, Erik, looking through the window. Marcelina is one of the founding members of COMUCAP and provides technical support to member organisations in organic farming as well as helping women to grow aloe vera plants to make soap &amp; shampoo. &#10;&#10;"/>
          <p:cNvPicPr>
            <a:picLocks noChangeAspect="1" noChangeArrowheads="1"/>
          </p:cNvPicPr>
          <p:nvPr/>
        </p:nvPicPr>
        <p:blipFill>
          <a:blip r:embed="rId3" cstate="print"/>
          <a:srcRect/>
          <a:stretch>
            <a:fillRect/>
          </a:stretch>
        </p:blipFill>
        <p:spPr bwMode="auto">
          <a:xfrm>
            <a:off x="0" y="0"/>
            <a:ext cx="9144000" cy="6858000"/>
          </a:xfrm>
          <a:prstGeom prst="rect">
            <a:avLst/>
          </a:prstGeom>
          <a:noFill/>
          <a:ln w="9525">
            <a:noFill/>
            <a:miter lim="800000"/>
            <a:headEnd/>
            <a:tailEnd/>
          </a:ln>
        </p:spPr>
      </p:pic>
      <p:sp>
        <p:nvSpPr>
          <p:cNvPr id="4" name="Rectangle 3"/>
          <p:cNvSpPr/>
          <p:nvPr/>
        </p:nvSpPr>
        <p:spPr>
          <a:xfrm>
            <a:off x="0" y="0"/>
            <a:ext cx="9144000" cy="1196752"/>
          </a:xfrm>
          <a:prstGeom prst="rect">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099" name="Rectangle 4"/>
          <p:cNvSpPr>
            <a:spLocks noGrp="1" noChangeArrowheads="1"/>
          </p:cNvSpPr>
          <p:nvPr>
            <p:ph type="title"/>
          </p:nvPr>
        </p:nvSpPr>
        <p:spPr>
          <a:xfrm>
            <a:off x="0" y="353952"/>
            <a:ext cx="9144000" cy="980728"/>
          </a:xfrm>
          <a:noFill/>
        </p:spPr>
        <p:txBody>
          <a:bodyPr/>
          <a:lstStyle/>
          <a:p>
            <a:pPr eaLnBrk="1" hangingPunct="1"/>
            <a:r>
              <a:rPr lang="en-GB" sz="3600" b="1" dirty="0" smtClean="0">
                <a:solidFill>
                  <a:schemeClr val="tx1"/>
                </a:solidFill>
                <a:latin typeface="Verdana" pitchFamily="34" charset="0"/>
              </a:rPr>
              <a:t>What can Erik see from his window in Honduras? </a:t>
            </a:r>
            <a:br>
              <a:rPr lang="en-GB" sz="3600" b="1" dirty="0" smtClean="0">
                <a:solidFill>
                  <a:schemeClr val="tx1"/>
                </a:solidFill>
                <a:latin typeface="Verdana" pitchFamily="34" charset="0"/>
              </a:rPr>
            </a:br>
            <a:endParaRPr lang="en-US" sz="3600" b="1" dirty="0" smtClean="0">
              <a:solidFill>
                <a:schemeClr val="tx1"/>
              </a:solidFill>
              <a:latin typeface="Verdana"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iterate type="wd">
                                    <p:tmPct val="10000"/>
                                  </p:iterate>
                                  <p:childTnLst>
                                    <p:set>
                                      <p:cBhvr>
                                        <p:cTn id="6" dur="1" fill="hold">
                                          <p:stCondLst>
                                            <p:cond delay="0"/>
                                          </p:stCondLst>
                                        </p:cTn>
                                        <p:tgtEl>
                                          <p:spTgt spid="4099"/>
                                        </p:tgtEl>
                                        <p:attrNameLst>
                                          <p:attrName>style.visibility</p:attrName>
                                        </p:attrNameLst>
                                      </p:cBhvr>
                                      <p:to>
                                        <p:strVal val="visible"/>
                                      </p:to>
                                    </p:set>
                                    <p:animEffect transition="in" filter="fade">
                                      <p:cBhvr>
                                        <p:cTn id="7" dur="2000"/>
                                        <p:tgtEl>
                                          <p:spTgt spid="409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9"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3" name="Rectangle 2"/>
          <p:cNvSpPr>
            <a:spLocks noGrp="1" noChangeArrowheads="1"/>
          </p:cNvSpPr>
          <p:nvPr>
            <p:ph type="title"/>
          </p:nvPr>
        </p:nvSpPr>
        <p:spPr>
          <a:xfrm>
            <a:off x="5652120" y="1340768"/>
            <a:ext cx="3240533" cy="3600450"/>
          </a:xfrm>
          <a:noFill/>
          <a:ln>
            <a:noFill/>
          </a:ln>
        </p:spPr>
        <p:txBody>
          <a:bodyPr/>
          <a:lstStyle/>
          <a:p>
            <a:pPr eaLnBrk="1" hangingPunct="1"/>
            <a:r>
              <a:rPr lang="en-GB" sz="3600" b="1" dirty="0" smtClean="0">
                <a:solidFill>
                  <a:schemeClr val="bg1"/>
                </a:solidFill>
                <a:latin typeface="Verdana" pitchFamily="34" charset="0"/>
              </a:rPr>
              <a:t>What can people see from this window in Colombia?</a:t>
            </a:r>
            <a:endParaRPr lang="en-US" sz="3600" b="1" dirty="0" smtClean="0">
              <a:solidFill>
                <a:schemeClr val="bg1"/>
              </a:solidFill>
              <a:latin typeface="Verdana" pitchFamily="34" charset="0"/>
            </a:endParaRPr>
          </a:p>
        </p:txBody>
      </p:sp>
      <p:pic>
        <p:nvPicPr>
          <p:cNvPr id="5122" name="Picture 2" descr="C:\Users\gsalter\AppData\Local\Microsoft\Windows\Temporary Internet Files\Content.IE5\VHK1R5KS\45117[1].jpg"/>
          <p:cNvPicPr>
            <a:picLocks noChangeAspect="1" noChangeArrowheads="1"/>
          </p:cNvPicPr>
          <p:nvPr/>
        </p:nvPicPr>
        <p:blipFill>
          <a:blip r:embed="rId3" cstate="print"/>
          <a:srcRect/>
          <a:stretch>
            <a:fillRect/>
          </a:stretch>
        </p:blipFill>
        <p:spPr bwMode="auto">
          <a:xfrm rot="120000">
            <a:off x="267882" y="291203"/>
            <a:ext cx="4729348" cy="6305797"/>
          </a:xfrm>
          <a:prstGeom prst="rect">
            <a:avLst/>
          </a:prstGeom>
          <a:noFill/>
          <a:ln w="9525">
            <a:noFill/>
            <a:miter lim="800000"/>
            <a:headEnd/>
            <a:tailEnd/>
          </a:ln>
        </p:spPr>
      </p:pic>
      <p:pic>
        <p:nvPicPr>
          <p:cNvPr id="5" name="Picture 4" descr="border black.png"/>
          <p:cNvPicPr>
            <a:picLocks noChangeAspect="1"/>
          </p:cNvPicPr>
          <p:nvPr/>
        </p:nvPicPr>
        <p:blipFill>
          <a:blip r:embed="rId4" cstate="print"/>
          <a:srcRect t="41600"/>
          <a:stretch>
            <a:fillRect/>
          </a:stretch>
        </p:blipFill>
        <p:spPr>
          <a:xfrm rot="120000">
            <a:off x="1278" y="-161808"/>
            <a:ext cx="5292080" cy="6772168"/>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iterate type="wd">
                                    <p:tmPct val="10000"/>
                                  </p:iterate>
                                  <p:childTnLst>
                                    <p:set>
                                      <p:cBhvr>
                                        <p:cTn id="6" dur="1" fill="hold">
                                          <p:stCondLst>
                                            <p:cond delay="0"/>
                                          </p:stCondLst>
                                        </p:cTn>
                                        <p:tgtEl>
                                          <p:spTgt spid="5123"/>
                                        </p:tgtEl>
                                        <p:attrNameLst>
                                          <p:attrName>style.visibility</p:attrName>
                                        </p:attrNameLst>
                                      </p:cBhvr>
                                      <p:to>
                                        <p:strVal val="visible"/>
                                      </p:to>
                                    </p:set>
                                    <p:animEffect transition="in" filter="fade">
                                      <p:cBhvr>
                                        <p:cTn id="7" dur="2000"/>
                                        <p:tgtEl>
                                          <p:spTgt spid="51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3"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5" descr="Rosa Ramires Rodriguez and her daughter Dominga at the window of their new house which was built as part of a project that her husband, Domingo, worked on. He is a carpenter and helps on building projects with the John XXIII Institute to improve housing after Hurricane Stan.. "/>
          <p:cNvPicPr>
            <a:picLocks noChangeAspect="1" noChangeArrowheads="1"/>
          </p:cNvPicPr>
          <p:nvPr/>
        </p:nvPicPr>
        <p:blipFill>
          <a:blip r:embed="rId3" cstate="print"/>
          <a:srcRect/>
          <a:stretch>
            <a:fillRect/>
          </a:stretch>
        </p:blipFill>
        <p:spPr bwMode="auto">
          <a:xfrm>
            <a:off x="0" y="0"/>
            <a:ext cx="9144000" cy="6858000"/>
          </a:xfrm>
          <a:prstGeom prst="rect">
            <a:avLst/>
          </a:prstGeom>
          <a:noFill/>
          <a:ln w="9525">
            <a:noFill/>
            <a:miter lim="800000"/>
            <a:headEnd/>
            <a:tailEnd/>
          </a:ln>
        </p:spPr>
      </p:pic>
      <p:sp>
        <p:nvSpPr>
          <p:cNvPr id="4" name="Rectangle 3"/>
          <p:cNvSpPr/>
          <p:nvPr/>
        </p:nvSpPr>
        <p:spPr>
          <a:xfrm>
            <a:off x="0" y="4725144"/>
            <a:ext cx="9144000" cy="2132856"/>
          </a:xfrm>
          <a:prstGeom prst="rect">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147" name="Rectangle 2"/>
          <p:cNvSpPr>
            <a:spLocks noGrp="1" noChangeArrowheads="1"/>
          </p:cNvSpPr>
          <p:nvPr>
            <p:ph type="title"/>
          </p:nvPr>
        </p:nvSpPr>
        <p:spPr>
          <a:xfrm>
            <a:off x="0" y="5733256"/>
            <a:ext cx="9144000" cy="1143000"/>
          </a:xfrm>
          <a:noFill/>
          <a:ln>
            <a:noFill/>
          </a:ln>
        </p:spPr>
        <p:txBody>
          <a:bodyPr/>
          <a:lstStyle/>
          <a:p>
            <a:pPr eaLnBrk="1" hangingPunct="1"/>
            <a:r>
              <a:rPr lang="en-GB" sz="3600" b="1" dirty="0" smtClean="0">
                <a:solidFill>
                  <a:schemeClr val="bg1"/>
                </a:solidFill>
                <a:latin typeface="Verdana" pitchFamily="34" charset="0"/>
              </a:rPr>
              <a:t>What can </a:t>
            </a:r>
            <a:r>
              <a:rPr lang="en-GB" sz="3600" b="1" dirty="0" err="1" smtClean="0">
                <a:solidFill>
                  <a:schemeClr val="bg1"/>
                </a:solidFill>
                <a:latin typeface="Verdana" pitchFamily="34" charset="0"/>
              </a:rPr>
              <a:t>Dominga</a:t>
            </a:r>
            <a:r>
              <a:rPr lang="en-GB" sz="3600" b="1" dirty="0" smtClean="0">
                <a:solidFill>
                  <a:schemeClr val="bg1"/>
                </a:solidFill>
                <a:latin typeface="Verdana" pitchFamily="34" charset="0"/>
              </a:rPr>
              <a:t> see </a:t>
            </a:r>
            <a:br>
              <a:rPr lang="en-GB" sz="3600" b="1" dirty="0" smtClean="0">
                <a:solidFill>
                  <a:schemeClr val="bg1"/>
                </a:solidFill>
                <a:latin typeface="Verdana" pitchFamily="34" charset="0"/>
              </a:rPr>
            </a:br>
            <a:r>
              <a:rPr lang="en-GB" sz="3600" b="1" dirty="0" smtClean="0">
                <a:solidFill>
                  <a:schemeClr val="bg1"/>
                </a:solidFill>
                <a:latin typeface="Verdana" pitchFamily="34" charset="0"/>
              </a:rPr>
              <a:t>from the window of her </a:t>
            </a:r>
            <a:br>
              <a:rPr lang="en-GB" sz="3600" b="1" dirty="0" smtClean="0">
                <a:solidFill>
                  <a:schemeClr val="bg1"/>
                </a:solidFill>
                <a:latin typeface="Verdana" pitchFamily="34" charset="0"/>
              </a:rPr>
            </a:br>
            <a:r>
              <a:rPr lang="en-GB" sz="3600" b="1" dirty="0" smtClean="0">
                <a:solidFill>
                  <a:schemeClr val="bg1"/>
                </a:solidFill>
                <a:latin typeface="Verdana" pitchFamily="34" charset="0"/>
              </a:rPr>
              <a:t>house in Nicaragua? </a:t>
            </a:r>
            <a:br>
              <a:rPr lang="en-GB" sz="3600" b="1" dirty="0" smtClean="0">
                <a:solidFill>
                  <a:schemeClr val="bg1"/>
                </a:solidFill>
                <a:latin typeface="Verdana" pitchFamily="34" charset="0"/>
              </a:rPr>
            </a:br>
            <a:r>
              <a:rPr lang="en-GB" sz="3600" b="1" dirty="0" smtClean="0">
                <a:solidFill>
                  <a:schemeClr val="bg1"/>
                </a:solidFill>
                <a:latin typeface="Verdana" pitchFamily="34" charset="0"/>
              </a:rPr>
              <a:t/>
            </a:r>
            <a:br>
              <a:rPr lang="en-GB" sz="3600" b="1" dirty="0" smtClean="0">
                <a:solidFill>
                  <a:schemeClr val="bg1"/>
                </a:solidFill>
                <a:latin typeface="Verdana" pitchFamily="34" charset="0"/>
              </a:rPr>
            </a:br>
            <a:endParaRPr lang="en-US" sz="3600" b="1" dirty="0" smtClean="0">
              <a:solidFill>
                <a:schemeClr val="bg1"/>
              </a:solidFill>
              <a:latin typeface="Verdana"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iterate type="wd">
                                    <p:tmPct val="10000"/>
                                  </p:iterate>
                                  <p:childTnLst>
                                    <p:set>
                                      <p:cBhvr>
                                        <p:cTn id="6" dur="1" fill="hold">
                                          <p:stCondLst>
                                            <p:cond delay="0"/>
                                          </p:stCondLst>
                                        </p:cTn>
                                        <p:tgtEl>
                                          <p:spTgt spid="6147"/>
                                        </p:tgtEl>
                                        <p:attrNameLst>
                                          <p:attrName>style.visibility</p:attrName>
                                        </p:attrNameLst>
                                      </p:cBhvr>
                                      <p:to>
                                        <p:strVal val="visible"/>
                                      </p:to>
                                    </p:set>
                                    <p:animEffect transition="in" filter="fade">
                                      <p:cBhvr>
                                        <p:cTn id="7" dur="2000"/>
                                        <p:tgtEl>
                                          <p:spTgt spid="61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7"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4" descr="the view from a window at Yakoko village school"/>
          <p:cNvPicPr>
            <a:picLocks noChangeAspect="1" noChangeArrowheads="1"/>
          </p:cNvPicPr>
          <p:nvPr/>
        </p:nvPicPr>
        <p:blipFill>
          <a:blip r:embed="rId3" cstate="print"/>
          <a:srcRect r="11192" b="-304"/>
          <a:stretch>
            <a:fillRect/>
          </a:stretch>
        </p:blipFill>
        <p:spPr bwMode="auto">
          <a:xfrm>
            <a:off x="0" y="0"/>
            <a:ext cx="9144000" cy="6887688"/>
          </a:xfrm>
          <a:prstGeom prst="rect">
            <a:avLst/>
          </a:prstGeom>
          <a:noFill/>
          <a:ln w="9525">
            <a:noFill/>
            <a:miter lim="800000"/>
            <a:headEnd/>
            <a:tailEnd/>
          </a:ln>
        </p:spPr>
      </p:pic>
      <p:sp>
        <p:nvSpPr>
          <p:cNvPr id="7171" name="Rectangle 2"/>
          <p:cNvSpPr>
            <a:spLocks noGrp="1" noChangeArrowheads="1"/>
          </p:cNvSpPr>
          <p:nvPr>
            <p:ph type="title"/>
          </p:nvPr>
        </p:nvSpPr>
        <p:spPr>
          <a:xfrm>
            <a:off x="0" y="0"/>
            <a:ext cx="9144000" cy="1143000"/>
          </a:xfrm>
          <a:solidFill>
            <a:schemeClr val="bg1">
              <a:alpha val="50000"/>
            </a:schemeClr>
          </a:solidFill>
          <a:ln>
            <a:noFill/>
          </a:ln>
        </p:spPr>
        <p:txBody>
          <a:bodyPr/>
          <a:lstStyle/>
          <a:p>
            <a:pPr eaLnBrk="1" hangingPunct="1"/>
            <a:r>
              <a:rPr lang="en-GB" sz="3600" b="1" dirty="0" smtClean="0">
                <a:solidFill>
                  <a:schemeClr val="tx1"/>
                </a:solidFill>
                <a:latin typeface="Verdana" pitchFamily="34" charset="0"/>
              </a:rPr>
              <a:t>What can children see from this school window in Nigeria?</a:t>
            </a:r>
            <a:endParaRPr lang="en-US" sz="3600" b="1" dirty="0" smtClean="0">
              <a:solidFill>
                <a:schemeClr val="tx1"/>
              </a:solidFill>
              <a:latin typeface="Verdana"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iterate type="wd">
                                    <p:tmPct val="10000"/>
                                  </p:iterate>
                                  <p:childTnLst>
                                    <p:set>
                                      <p:cBhvr>
                                        <p:cTn id="6" dur="1" fill="hold">
                                          <p:stCondLst>
                                            <p:cond delay="0"/>
                                          </p:stCondLst>
                                        </p:cTn>
                                        <p:tgtEl>
                                          <p:spTgt spid="7171"/>
                                        </p:tgtEl>
                                        <p:attrNameLst>
                                          <p:attrName>style.visibility</p:attrName>
                                        </p:attrNameLst>
                                      </p:cBhvr>
                                      <p:to>
                                        <p:strVal val="visible"/>
                                      </p:to>
                                    </p:set>
                                    <p:animEffect transition="in" filter="fade">
                                      <p:cBhvr>
                                        <p:cTn id="7" dur="2000"/>
                                        <p:tgtEl>
                                          <p:spTgt spid="717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1"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9" descr="House Window"/>
          <p:cNvPicPr>
            <a:picLocks noChangeAspect="1" noChangeArrowheads="1"/>
          </p:cNvPicPr>
          <p:nvPr/>
        </p:nvPicPr>
        <p:blipFill>
          <a:blip r:embed="rId2" cstate="print"/>
          <a:srcRect l="4077" r="1907"/>
          <a:stretch>
            <a:fillRect/>
          </a:stretch>
        </p:blipFill>
        <p:spPr bwMode="auto">
          <a:xfrm>
            <a:off x="0" y="0"/>
            <a:ext cx="9144000" cy="6863938"/>
          </a:xfrm>
          <a:prstGeom prst="rect">
            <a:avLst/>
          </a:prstGeom>
          <a:noFill/>
          <a:ln w="9525">
            <a:noFill/>
            <a:miter lim="800000"/>
            <a:headEnd/>
            <a:tailEnd/>
          </a:ln>
        </p:spPr>
      </p:pic>
      <p:sp>
        <p:nvSpPr>
          <p:cNvPr id="5" name="TextBox 4"/>
          <p:cNvSpPr txBox="1"/>
          <p:nvPr/>
        </p:nvSpPr>
        <p:spPr>
          <a:xfrm>
            <a:off x="2483768" y="4338970"/>
            <a:ext cx="3831498" cy="1754326"/>
          </a:xfrm>
          <a:prstGeom prst="rect">
            <a:avLst/>
          </a:prstGeom>
          <a:noFill/>
        </p:spPr>
        <p:txBody>
          <a:bodyPr wrap="none" rtlCol="0">
            <a:spAutoFit/>
          </a:bodyPr>
          <a:lstStyle/>
          <a:p>
            <a:pPr algn="ctr"/>
            <a:r>
              <a:rPr lang="en-GB" sz="3600" b="1" dirty="0" smtClean="0">
                <a:solidFill>
                  <a:srgbClr val="FF0000"/>
                </a:solidFill>
                <a:latin typeface="Verdana" pitchFamily="34" charset="0"/>
                <a:ea typeface="Verdana" pitchFamily="34" charset="0"/>
                <a:cs typeface="Verdana" pitchFamily="34" charset="0"/>
              </a:rPr>
              <a:t>What do you</a:t>
            </a:r>
          </a:p>
          <a:p>
            <a:pPr algn="ctr"/>
            <a:r>
              <a:rPr lang="en-GB" sz="3600" b="1" dirty="0" smtClean="0">
                <a:solidFill>
                  <a:srgbClr val="FF0000"/>
                </a:solidFill>
                <a:latin typeface="Verdana" pitchFamily="34" charset="0"/>
                <a:ea typeface="Verdana" pitchFamily="34" charset="0"/>
                <a:cs typeface="Verdana" pitchFamily="34" charset="0"/>
              </a:rPr>
              <a:t>see out of</a:t>
            </a:r>
          </a:p>
          <a:p>
            <a:pPr algn="ctr"/>
            <a:r>
              <a:rPr lang="en-GB" sz="3600" b="1" dirty="0" smtClean="0">
                <a:solidFill>
                  <a:srgbClr val="FF0000"/>
                </a:solidFill>
                <a:latin typeface="Verdana" pitchFamily="34" charset="0"/>
                <a:ea typeface="Verdana" pitchFamily="34" charset="0"/>
                <a:cs typeface="Verdana" pitchFamily="34" charset="0"/>
              </a:rPr>
              <a:t>your window?</a:t>
            </a:r>
            <a:endParaRPr lang="en-GB" sz="3600" b="1" dirty="0">
              <a:solidFill>
                <a:srgbClr val="FF0000"/>
              </a:solidFill>
              <a:latin typeface="Verdana" pitchFamily="34" charset="0"/>
              <a:ea typeface="Verdana" pitchFamily="34" charset="0"/>
              <a:cs typeface="Verdana"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2000"/>
                                        <p:tgtEl>
                                          <p:spTgt spid="5">
                                            <p:txEl>
                                              <p:pRg st="0" end="0"/>
                                            </p:txEl>
                                          </p:spTgt>
                                        </p:tgtEl>
                                      </p:cBhvr>
                                    </p:animEffect>
                                  </p:childTnLst>
                                </p:cTn>
                              </p:par>
                            </p:childTnLst>
                          </p:cTn>
                        </p:par>
                        <p:par>
                          <p:cTn id="8" fill="hold">
                            <p:stCondLst>
                              <p:cond delay="2000"/>
                            </p:stCondLst>
                            <p:childTnLst>
                              <p:par>
                                <p:cTn id="9" presetID="10" presetClass="entr" presetSubtype="0" fill="hold" nodeType="afterEffect">
                                  <p:stCondLst>
                                    <p:cond delay="0"/>
                                  </p:stCondLst>
                                  <p:childTnLst>
                                    <p:set>
                                      <p:cBhvr>
                                        <p:cTn id="10" dur="1" fill="hold">
                                          <p:stCondLst>
                                            <p:cond delay="0"/>
                                          </p:stCondLst>
                                        </p:cTn>
                                        <p:tgtEl>
                                          <p:spTgt spid="5">
                                            <p:txEl>
                                              <p:pRg st="1" end="1"/>
                                            </p:txEl>
                                          </p:spTgt>
                                        </p:tgtEl>
                                        <p:attrNameLst>
                                          <p:attrName>style.visibility</p:attrName>
                                        </p:attrNameLst>
                                      </p:cBhvr>
                                      <p:to>
                                        <p:strVal val="visible"/>
                                      </p:to>
                                    </p:set>
                                    <p:animEffect transition="in" filter="fade">
                                      <p:cBhvr>
                                        <p:cTn id="11" dur="2000"/>
                                        <p:tgtEl>
                                          <p:spTgt spid="5">
                                            <p:txEl>
                                              <p:pRg st="1" end="1"/>
                                            </p:txEl>
                                          </p:spTgt>
                                        </p:tgtEl>
                                      </p:cBhvr>
                                    </p:animEffect>
                                  </p:childTnLst>
                                </p:cTn>
                              </p:par>
                            </p:childTnLst>
                          </p:cTn>
                        </p:par>
                        <p:par>
                          <p:cTn id="12" fill="hold">
                            <p:stCondLst>
                              <p:cond delay="4000"/>
                            </p:stCondLst>
                            <p:childTnLst>
                              <p:par>
                                <p:cTn id="13" presetID="10" presetClass="entr" presetSubtype="0" fill="hold" nodeType="afterEffect">
                                  <p:stCondLst>
                                    <p:cond delay="0"/>
                                  </p:stCondLst>
                                  <p:childTnLst>
                                    <p:set>
                                      <p:cBhvr>
                                        <p:cTn id="14" dur="1" fill="hold">
                                          <p:stCondLst>
                                            <p:cond delay="0"/>
                                          </p:stCondLst>
                                        </p:cTn>
                                        <p:tgtEl>
                                          <p:spTgt spid="5">
                                            <p:txEl>
                                              <p:pRg st="2" end="2"/>
                                            </p:txEl>
                                          </p:spTgt>
                                        </p:tgtEl>
                                        <p:attrNameLst>
                                          <p:attrName>style.visibility</p:attrName>
                                        </p:attrNameLst>
                                      </p:cBhvr>
                                      <p:to>
                                        <p:strVal val="visible"/>
                                      </p:to>
                                    </p:set>
                                    <p:animEffect transition="in" filter="fade">
                                      <p:cBhvr>
                                        <p:cTn id="15" dur="2000"/>
                                        <p:tgtEl>
                                          <p:spTgt spid="5">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11" descr="a dramatic sky over Biera"/>
          <p:cNvPicPr>
            <a:picLocks noChangeAspect="1" noChangeArrowheads="1"/>
          </p:cNvPicPr>
          <p:nvPr/>
        </p:nvPicPr>
        <p:blipFill>
          <a:blip r:embed="rId2" cstate="print"/>
          <a:srcRect l="6229" r="797"/>
          <a:stretch>
            <a:fillRect/>
          </a:stretch>
        </p:blipFill>
        <p:spPr bwMode="auto">
          <a:xfrm>
            <a:off x="0" y="0"/>
            <a:ext cx="9144000" cy="6863938"/>
          </a:xfrm>
          <a:prstGeom prst="rect">
            <a:avLst/>
          </a:prstGeom>
          <a:solidFill>
            <a:schemeClr val="tx1">
              <a:alpha val="50000"/>
            </a:schemeClr>
          </a:solidFill>
          <a:ln w="9525">
            <a:noFill/>
            <a:miter lim="800000"/>
            <a:headEnd/>
            <a:tailEnd/>
          </a:ln>
        </p:spPr>
      </p:pic>
      <p:sp>
        <p:nvSpPr>
          <p:cNvPr id="9220" name="Rectangle 8"/>
          <p:cNvSpPr>
            <a:spLocks noGrp="1" noChangeArrowheads="1"/>
          </p:cNvSpPr>
          <p:nvPr>
            <p:ph type="ctrTitle" idx="4294967295"/>
          </p:nvPr>
        </p:nvSpPr>
        <p:spPr>
          <a:xfrm>
            <a:off x="0" y="5733256"/>
            <a:ext cx="9144000" cy="1124744"/>
          </a:xfrm>
          <a:noFill/>
        </p:spPr>
        <p:txBody>
          <a:bodyPr/>
          <a:lstStyle/>
          <a:p>
            <a:pPr eaLnBrk="1" hangingPunct="1"/>
            <a:r>
              <a:rPr lang="en-GB" sz="3600" b="1" dirty="0" smtClean="0">
                <a:solidFill>
                  <a:schemeClr val="bg1"/>
                </a:solidFill>
                <a:latin typeface="Verdana" pitchFamily="34" charset="0"/>
              </a:rPr>
              <a:t>God made the earth and sky.</a:t>
            </a:r>
            <a:endParaRPr lang="en-US" sz="3600" b="1" dirty="0" smtClean="0">
              <a:solidFill>
                <a:schemeClr val="bg1"/>
              </a:solidFill>
              <a:latin typeface="Verdana"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iterate type="wd">
                                    <p:tmPct val="10000"/>
                                  </p:iterate>
                                  <p:childTnLst>
                                    <p:set>
                                      <p:cBhvr>
                                        <p:cTn id="6" dur="1" fill="hold">
                                          <p:stCondLst>
                                            <p:cond delay="0"/>
                                          </p:stCondLst>
                                        </p:cTn>
                                        <p:tgtEl>
                                          <p:spTgt spid="9220"/>
                                        </p:tgtEl>
                                        <p:attrNameLst>
                                          <p:attrName>style.visibility</p:attrName>
                                        </p:attrNameLst>
                                      </p:cBhvr>
                                      <p:to>
                                        <p:strVal val="visible"/>
                                      </p:to>
                                    </p:set>
                                    <p:animEffect transition="in" filter="fade">
                                      <p:cBhvr>
                                        <p:cTn id="7" dur="2000"/>
                                        <p:tgtEl>
                                          <p:spTgt spid="92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20"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6" descr="childworld_banner"/>
          <p:cNvPicPr>
            <a:picLocks noChangeAspect="1" noChangeArrowheads="1"/>
          </p:cNvPicPr>
          <p:nvPr/>
        </p:nvPicPr>
        <p:blipFill>
          <a:blip r:embed="rId2" cstate="print"/>
          <a:srcRect l="4032" r="2993"/>
          <a:stretch>
            <a:fillRect/>
          </a:stretch>
        </p:blipFill>
        <p:spPr bwMode="auto">
          <a:xfrm>
            <a:off x="0" y="-459432"/>
            <a:ext cx="9144000" cy="6863938"/>
          </a:xfrm>
          <a:prstGeom prst="rect">
            <a:avLst/>
          </a:prstGeom>
          <a:noFill/>
          <a:ln w="9525">
            <a:noFill/>
            <a:miter lim="800000"/>
            <a:headEnd/>
            <a:tailEnd/>
          </a:ln>
        </p:spPr>
      </p:pic>
      <p:sp>
        <p:nvSpPr>
          <p:cNvPr id="5" name="Rectangle 4"/>
          <p:cNvSpPr/>
          <p:nvPr/>
        </p:nvSpPr>
        <p:spPr>
          <a:xfrm>
            <a:off x="0" y="5373216"/>
            <a:ext cx="9144000" cy="148478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244" name="Rectangle 4"/>
          <p:cNvSpPr>
            <a:spLocks noGrp="1" noChangeArrowheads="1"/>
          </p:cNvSpPr>
          <p:nvPr>
            <p:ph type="ctrTitle" idx="4294967295"/>
          </p:nvPr>
        </p:nvSpPr>
        <p:spPr>
          <a:xfrm>
            <a:off x="0" y="5775399"/>
            <a:ext cx="9144000" cy="1470025"/>
          </a:xfrm>
          <a:noFill/>
        </p:spPr>
        <p:txBody>
          <a:bodyPr/>
          <a:lstStyle/>
          <a:p>
            <a:pPr eaLnBrk="1" hangingPunct="1"/>
            <a:r>
              <a:rPr lang="en-GB" sz="3600" b="1" dirty="0" smtClean="0">
                <a:solidFill>
                  <a:srgbClr val="FF0000"/>
                </a:solidFill>
                <a:latin typeface="Verdana" pitchFamily="34" charset="0"/>
              </a:rPr>
              <a:t>God made all people </a:t>
            </a:r>
            <a:br>
              <a:rPr lang="en-GB" sz="3600" b="1" dirty="0" smtClean="0">
                <a:solidFill>
                  <a:srgbClr val="FF0000"/>
                </a:solidFill>
                <a:latin typeface="Verdana" pitchFamily="34" charset="0"/>
              </a:rPr>
            </a:br>
            <a:r>
              <a:rPr lang="en-GB" sz="3600" b="1" dirty="0" smtClean="0">
                <a:solidFill>
                  <a:srgbClr val="FF0000"/>
                </a:solidFill>
                <a:latin typeface="Verdana" pitchFamily="34" charset="0"/>
              </a:rPr>
              <a:t>all over the world. </a:t>
            </a:r>
            <a:br>
              <a:rPr lang="en-GB" sz="3600" b="1" dirty="0" smtClean="0">
                <a:solidFill>
                  <a:srgbClr val="FF0000"/>
                </a:solidFill>
                <a:latin typeface="Verdana" pitchFamily="34" charset="0"/>
              </a:rPr>
            </a:br>
            <a:r>
              <a:rPr lang="en-GB" sz="3000" b="1" dirty="0" smtClean="0">
                <a:latin typeface="Verdana" pitchFamily="34" charset="0"/>
              </a:rPr>
              <a:t/>
            </a:r>
            <a:br>
              <a:rPr lang="en-GB" sz="3000" b="1" dirty="0" smtClean="0">
                <a:latin typeface="Verdana" pitchFamily="34" charset="0"/>
              </a:rPr>
            </a:br>
            <a:endParaRPr lang="en-US" sz="3000" b="1" dirty="0" smtClean="0">
              <a:latin typeface="Verdana"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iterate type="wd">
                                    <p:tmPct val="10000"/>
                                  </p:iterate>
                                  <p:childTnLst>
                                    <p:set>
                                      <p:cBhvr>
                                        <p:cTn id="6" dur="1" fill="hold">
                                          <p:stCondLst>
                                            <p:cond delay="0"/>
                                          </p:stCondLst>
                                        </p:cTn>
                                        <p:tgtEl>
                                          <p:spTgt spid="10244"/>
                                        </p:tgtEl>
                                        <p:attrNameLst>
                                          <p:attrName>style.visibility</p:attrName>
                                        </p:attrNameLst>
                                      </p:cBhvr>
                                      <p:to>
                                        <p:strVal val="visible"/>
                                      </p:to>
                                    </p:set>
                                    <p:animEffect transition="in" filter="fade">
                                      <p:cBhvr>
                                        <p:cTn id="7" dur="2000"/>
                                        <p:tgtEl>
                                          <p:spTgt spid="102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4"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5" descr="Q:\Data\SCANS\VISUAL COMMUNICATIONS TEAM PROJECTS\2011_LN_Come and see_Posters_October\Powerpoints\istock photos\iStock_000010179043Medium.jpg"/>
          <p:cNvPicPr>
            <a:picLocks noChangeAspect="1" noChangeArrowheads="1"/>
          </p:cNvPicPr>
          <p:nvPr/>
        </p:nvPicPr>
        <p:blipFill>
          <a:blip r:embed="rId2" cstate="screen"/>
          <a:srcRect/>
          <a:stretch>
            <a:fillRect/>
          </a:stretch>
        </p:blipFill>
        <p:spPr bwMode="auto">
          <a:xfrm>
            <a:off x="0" y="0"/>
            <a:ext cx="9144000" cy="6899564"/>
          </a:xfrm>
          <a:prstGeom prst="rect">
            <a:avLst/>
          </a:prstGeom>
          <a:solidFill>
            <a:schemeClr val="tx1">
              <a:alpha val="53000"/>
            </a:schemeClr>
          </a:solidFill>
          <a:ln w="9525">
            <a:noFill/>
            <a:miter lim="800000"/>
            <a:headEnd/>
            <a:tailEnd/>
          </a:ln>
        </p:spPr>
      </p:pic>
      <p:sp>
        <p:nvSpPr>
          <p:cNvPr id="11268" name="Rectangle 3"/>
          <p:cNvSpPr>
            <a:spLocks noGrp="1" noChangeArrowheads="1"/>
          </p:cNvSpPr>
          <p:nvPr>
            <p:ph type="ctrTitle" idx="4294967295"/>
          </p:nvPr>
        </p:nvSpPr>
        <p:spPr>
          <a:xfrm>
            <a:off x="0" y="5844524"/>
            <a:ext cx="9144000" cy="1052735"/>
          </a:xfrm>
          <a:solidFill>
            <a:schemeClr val="bg1">
              <a:alpha val="50000"/>
            </a:schemeClr>
          </a:solidFill>
        </p:spPr>
        <p:txBody>
          <a:bodyPr/>
          <a:lstStyle/>
          <a:p>
            <a:pPr eaLnBrk="1" hangingPunct="1"/>
            <a:r>
              <a:rPr lang="en-GB" sz="3600" b="1" dirty="0" smtClean="0">
                <a:solidFill>
                  <a:schemeClr val="tx1"/>
                </a:solidFill>
                <a:latin typeface="Verdana" pitchFamily="34" charset="0"/>
              </a:rPr>
              <a:t>God made spiders</a:t>
            </a:r>
            <a:endParaRPr lang="en-US" sz="3600" b="1" dirty="0" smtClean="0">
              <a:solidFill>
                <a:schemeClr val="tx1"/>
              </a:solidFill>
              <a:latin typeface="Verdana"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iterate type="wd">
                                    <p:tmPct val="10000"/>
                                  </p:iterate>
                                  <p:childTnLst>
                                    <p:set>
                                      <p:cBhvr>
                                        <p:cTn id="6" dur="1" fill="hold">
                                          <p:stCondLst>
                                            <p:cond delay="0"/>
                                          </p:stCondLst>
                                        </p:cTn>
                                        <p:tgtEl>
                                          <p:spTgt spid="11268"/>
                                        </p:tgtEl>
                                        <p:attrNameLst>
                                          <p:attrName>style.visibility</p:attrName>
                                        </p:attrNameLst>
                                      </p:cBhvr>
                                      <p:to>
                                        <p:strVal val="visible"/>
                                      </p:to>
                                    </p:set>
                                    <p:animEffect transition="in" filter="fade">
                                      <p:cBhvr>
                                        <p:cTn id="7" dur="2000"/>
                                        <p:tgtEl>
                                          <p:spTgt spid="1126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68"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5" descr="C:\Users\gsalter\AppData\Local\Microsoft\Windows\Temporary Internet Files\Content.Outlook\W3FCFCRE\49286 (2).jpg"/>
          <p:cNvPicPr>
            <a:picLocks noChangeAspect="1" noChangeArrowheads="1"/>
          </p:cNvPicPr>
          <p:nvPr/>
        </p:nvPicPr>
        <p:blipFill>
          <a:blip r:embed="rId2" cstate="screen"/>
          <a:srcRect/>
          <a:stretch>
            <a:fillRect/>
          </a:stretch>
        </p:blipFill>
        <p:spPr bwMode="auto">
          <a:xfrm>
            <a:off x="0" y="0"/>
            <a:ext cx="9144000" cy="6887688"/>
          </a:xfrm>
          <a:prstGeom prst="rect">
            <a:avLst/>
          </a:prstGeom>
          <a:solidFill>
            <a:schemeClr val="tx1">
              <a:alpha val="50000"/>
            </a:schemeClr>
          </a:solidFill>
          <a:ln w="9525">
            <a:noFill/>
            <a:miter lim="800000"/>
            <a:headEnd/>
            <a:tailEnd/>
          </a:ln>
        </p:spPr>
      </p:pic>
      <p:sp>
        <p:nvSpPr>
          <p:cNvPr id="12292" name="Rectangle 4"/>
          <p:cNvSpPr>
            <a:spLocks noGrp="1" noChangeArrowheads="1"/>
          </p:cNvSpPr>
          <p:nvPr>
            <p:ph type="ctrTitle" idx="4294967295"/>
          </p:nvPr>
        </p:nvSpPr>
        <p:spPr>
          <a:xfrm>
            <a:off x="0" y="1"/>
            <a:ext cx="9144000" cy="1052735"/>
          </a:xfrm>
          <a:solidFill>
            <a:schemeClr val="bg1">
              <a:alpha val="50000"/>
            </a:schemeClr>
          </a:solidFill>
        </p:spPr>
        <p:txBody>
          <a:bodyPr/>
          <a:lstStyle/>
          <a:p>
            <a:pPr eaLnBrk="1" hangingPunct="1"/>
            <a:r>
              <a:rPr lang="en-GB" sz="3600" b="1" dirty="0" smtClean="0">
                <a:solidFill>
                  <a:schemeClr val="tx1"/>
                </a:solidFill>
                <a:latin typeface="Verdana" pitchFamily="34" charset="0"/>
              </a:rPr>
              <a:t>and dogs</a:t>
            </a:r>
            <a:endParaRPr lang="en-US" sz="3600" b="1" dirty="0" smtClean="0">
              <a:solidFill>
                <a:schemeClr val="tx1"/>
              </a:solidFill>
              <a:latin typeface="Verdana"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iterate type="wd">
                                    <p:tmPct val="10000"/>
                                  </p:iterate>
                                  <p:childTnLst>
                                    <p:set>
                                      <p:cBhvr>
                                        <p:cTn id="6" dur="1" fill="hold">
                                          <p:stCondLst>
                                            <p:cond delay="0"/>
                                          </p:stCondLst>
                                        </p:cTn>
                                        <p:tgtEl>
                                          <p:spTgt spid="12292"/>
                                        </p:tgtEl>
                                        <p:attrNameLst>
                                          <p:attrName>style.visibility</p:attrName>
                                        </p:attrNameLst>
                                      </p:cBhvr>
                                      <p:to>
                                        <p:strVal val="visible"/>
                                      </p:to>
                                    </p:set>
                                    <p:animEffect transition="in" filter="fade">
                                      <p:cBhvr>
                                        <p:cTn id="7" dur="2000"/>
                                        <p:tgtEl>
                                          <p:spTgt spid="1229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2"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5" descr="C:\Users\gsalter\AppData\Local\Microsoft\Windows\Temporary Internet Files\Content.Outlook\W3FCFCRE\Butterfly cornwall (3).jpg"/>
          <p:cNvPicPr>
            <a:picLocks noChangeAspect="1" noChangeArrowheads="1"/>
          </p:cNvPicPr>
          <p:nvPr/>
        </p:nvPicPr>
        <p:blipFill>
          <a:blip r:embed="rId2" cstate="screen"/>
          <a:srcRect b="-9"/>
          <a:stretch>
            <a:fillRect/>
          </a:stretch>
        </p:blipFill>
        <p:spPr bwMode="auto">
          <a:xfrm>
            <a:off x="0" y="0"/>
            <a:ext cx="9144000" cy="6863938"/>
          </a:xfrm>
          <a:prstGeom prst="rect">
            <a:avLst/>
          </a:prstGeom>
          <a:solidFill>
            <a:schemeClr val="tx1">
              <a:alpha val="50000"/>
            </a:schemeClr>
          </a:solidFill>
          <a:ln w="9525">
            <a:noFill/>
            <a:miter lim="800000"/>
            <a:headEnd/>
            <a:tailEnd/>
          </a:ln>
        </p:spPr>
      </p:pic>
      <p:sp>
        <p:nvSpPr>
          <p:cNvPr id="13316" name="Rectangle 4"/>
          <p:cNvSpPr>
            <a:spLocks noGrp="1" noChangeArrowheads="1"/>
          </p:cNvSpPr>
          <p:nvPr>
            <p:ph type="ctrTitle" idx="4294967295"/>
          </p:nvPr>
        </p:nvSpPr>
        <p:spPr>
          <a:xfrm>
            <a:off x="0" y="0"/>
            <a:ext cx="9144000" cy="1124744"/>
          </a:xfrm>
          <a:solidFill>
            <a:schemeClr val="bg1">
              <a:alpha val="50000"/>
            </a:schemeClr>
          </a:solidFill>
        </p:spPr>
        <p:txBody>
          <a:bodyPr/>
          <a:lstStyle/>
          <a:p>
            <a:pPr eaLnBrk="1" hangingPunct="1"/>
            <a:r>
              <a:rPr lang="en-GB" sz="3600" b="1" dirty="0" smtClean="0">
                <a:solidFill>
                  <a:schemeClr val="tx1"/>
                </a:solidFill>
                <a:latin typeface="Verdana" pitchFamily="34" charset="0"/>
              </a:rPr>
              <a:t>and butterflies</a:t>
            </a:r>
            <a:endParaRPr lang="en-US" sz="3600" b="1" dirty="0" smtClean="0">
              <a:solidFill>
                <a:schemeClr val="tx1"/>
              </a:solidFill>
              <a:latin typeface="Verdana"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iterate type="wd">
                                    <p:tmPct val="10000"/>
                                  </p:iterate>
                                  <p:childTnLst>
                                    <p:set>
                                      <p:cBhvr>
                                        <p:cTn id="6" dur="1" fill="hold">
                                          <p:stCondLst>
                                            <p:cond delay="0"/>
                                          </p:stCondLst>
                                        </p:cTn>
                                        <p:tgtEl>
                                          <p:spTgt spid="13316"/>
                                        </p:tgtEl>
                                        <p:attrNameLst>
                                          <p:attrName>style.visibility</p:attrName>
                                        </p:attrNameLst>
                                      </p:cBhvr>
                                      <p:to>
                                        <p:strVal val="visible"/>
                                      </p:to>
                                    </p:set>
                                    <p:animEffect transition="in" filter="fade">
                                      <p:cBhvr>
                                        <p:cTn id="7" dur="2000"/>
                                        <p:tgtEl>
                                          <p:spTgt spid="133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6"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5" descr="Q:\Data\SCANS\VISUAL COMMUNICATIONS TEAM PROJECTS\2011_LN_Come and see_Posters_October\Powerpoints\istock photos\iStock_000003786514Large.jpg"/>
          <p:cNvPicPr>
            <a:picLocks noChangeAspect="1" noChangeArrowheads="1"/>
          </p:cNvPicPr>
          <p:nvPr/>
        </p:nvPicPr>
        <p:blipFill>
          <a:blip r:embed="rId2" cstate="screen"/>
          <a:srcRect/>
          <a:stretch>
            <a:fillRect/>
          </a:stretch>
        </p:blipFill>
        <p:spPr bwMode="auto">
          <a:xfrm>
            <a:off x="0" y="0"/>
            <a:ext cx="9144000" cy="6863938"/>
          </a:xfrm>
          <a:prstGeom prst="rect">
            <a:avLst/>
          </a:prstGeom>
          <a:solidFill>
            <a:schemeClr val="bg1">
              <a:alpha val="50000"/>
            </a:schemeClr>
          </a:solidFill>
          <a:ln w="9525">
            <a:noFill/>
            <a:miter lim="800000"/>
            <a:headEnd/>
            <a:tailEnd/>
          </a:ln>
        </p:spPr>
      </p:pic>
      <p:sp>
        <p:nvSpPr>
          <p:cNvPr id="14340" name="Rectangle 4"/>
          <p:cNvSpPr>
            <a:spLocks noGrp="1" noChangeArrowheads="1"/>
          </p:cNvSpPr>
          <p:nvPr>
            <p:ph type="ctrTitle" idx="4294967295"/>
          </p:nvPr>
        </p:nvSpPr>
        <p:spPr>
          <a:xfrm>
            <a:off x="0" y="5733256"/>
            <a:ext cx="9144000" cy="1124744"/>
          </a:xfrm>
          <a:solidFill>
            <a:schemeClr val="bg1">
              <a:alpha val="50000"/>
            </a:schemeClr>
          </a:solidFill>
        </p:spPr>
        <p:txBody>
          <a:bodyPr/>
          <a:lstStyle/>
          <a:p>
            <a:pPr eaLnBrk="1" hangingPunct="1"/>
            <a:r>
              <a:rPr lang="en-GB" sz="3600" b="1" dirty="0" smtClean="0">
                <a:solidFill>
                  <a:schemeClr val="tx1"/>
                </a:solidFill>
                <a:latin typeface="Verdana" pitchFamily="34" charset="0"/>
              </a:rPr>
              <a:t>and tigers</a:t>
            </a:r>
            <a:endParaRPr lang="en-US" sz="3600" b="1" dirty="0" smtClean="0">
              <a:solidFill>
                <a:schemeClr val="tx1"/>
              </a:solidFill>
              <a:latin typeface="Verdana"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iterate type="wd">
                                    <p:tmPct val="10000"/>
                                  </p:iterate>
                                  <p:childTnLst>
                                    <p:set>
                                      <p:cBhvr>
                                        <p:cTn id="6" dur="1" fill="hold">
                                          <p:stCondLst>
                                            <p:cond delay="0"/>
                                          </p:stCondLst>
                                        </p:cTn>
                                        <p:tgtEl>
                                          <p:spTgt spid="14340"/>
                                        </p:tgtEl>
                                        <p:attrNameLst>
                                          <p:attrName>style.visibility</p:attrName>
                                        </p:attrNameLst>
                                      </p:cBhvr>
                                      <p:to>
                                        <p:strVal val="visible"/>
                                      </p:to>
                                    </p:set>
                                    <p:animEffect transition="in" filter="fade">
                                      <p:cBhvr>
                                        <p:cTn id="7" dur="2000"/>
                                        <p:tgtEl>
                                          <p:spTgt spid="143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40"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5" descr="Q:\Data\SCANS\VISUAL COMMUNICATIONS TEAM PROJECTS\2011_LN_Come and see_Posters_October\Powerpoints\istock photos\iStock_000016549426Medium.jpg"/>
          <p:cNvPicPr>
            <a:picLocks noChangeAspect="1" noChangeArrowheads="1"/>
          </p:cNvPicPr>
          <p:nvPr/>
        </p:nvPicPr>
        <p:blipFill>
          <a:blip r:embed="rId2" cstate="screen"/>
          <a:srcRect/>
          <a:stretch>
            <a:fillRect/>
          </a:stretch>
        </p:blipFill>
        <p:spPr bwMode="auto">
          <a:xfrm>
            <a:off x="0" y="0"/>
            <a:ext cx="9144000" cy="6863938"/>
          </a:xfrm>
          <a:prstGeom prst="rect">
            <a:avLst/>
          </a:prstGeom>
          <a:noFill/>
          <a:ln w="9525">
            <a:noFill/>
            <a:miter lim="800000"/>
            <a:headEnd/>
            <a:tailEnd/>
          </a:ln>
        </p:spPr>
      </p:pic>
      <p:sp>
        <p:nvSpPr>
          <p:cNvPr id="15364" name="Rectangle 4"/>
          <p:cNvSpPr>
            <a:spLocks noGrp="1" noChangeArrowheads="1"/>
          </p:cNvSpPr>
          <p:nvPr>
            <p:ph type="ctrTitle" idx="4294967295"/>
          </p:nvPr>
        </p:nvSpPr>
        <p:spPr>
          <a:xfrm>
            <a:off x="0" y="0"/>
            <a:ext cx="9144000" cy="1325562"/>
          </a:xfrm>
          <a:solidFill>
            <a:schemeClr val="bg1">
              <a:alpha val="50000"/>
            </a:schemeClr>
          </a:solidFill>
        </p:spPr>
        <p:txBody>
          <a:bodyPr/>
          <a:lstStyle/>
          <a:p>
            <a:pPr eaLnBrk="1" hangingPunct="1"/>
            <a:r>
              <a:rPr lang="en-GB" sz="3600" b="1" dirty="0" smtClean="0">
                <a:solidFill>
                  <a:schemeClr val="tx1"/>
                </a:solidFill>
                <a:latin typeface="Verdana" pitchFamily="34" charset="0"/>
              </a:rPr>
              <a:t>and pandas and all </a:t>
            </a:r>
            <a:br>
              <a:rPr lang="en-GB" sz="3600" b="1" dirty="0" smtClean="0">
                <a:solidFill>
                  <a:schemeClr val="tx1"/>
                </a:solidFill>
                <a:latin typeface="Verdana" pitchFamily="34" charset="0"/>
              </a:rPr>
            </a:br>
            <a:r>
              <a:rPr lang="en-GB" sz="3600" b="1" dirty="0" smtClean="0">
                <a:solidFill>
                  <a:schemeClr val="tx1"/>
                </a:solidFill>
                <a:latin typeface="Verdana" pitchFamily="34" charset="0"/>
              </a:rPr>
              <a:t>other animals.</a:t>
            </a:r>
            <a:endParaRPr lang="en-US" sz="3600" b="1" dirty="0" smtClean="0">
              <a:solidFill>
                <a:schemeClr val="tx1"/>
              </a:solidFill>
              <a:latin typeface="Verdana"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iterate type="wd">
                                    <p:tmPct val="10000"/>
                                  </p:iterate>
                                  <p:childTnLst>
                                    <p:set>
                                      <p:cBhvr>
                                        <p:cTn id="6" dur="1" fill="hold">
                                          <p:stCondLst>
                                            <p:cond delay="0"/>
                                          </p:stCondLst>
                                        </p:cTn>
                                        <p:tgtEl>
                                          <p:spTgt spid="15364"/>
                                        </p:tgtEl>
                                        <p:attrNameLst>
                                          <p:attrName>style.visibility</p:attrName>
                                        </p:attrNameLst>
                                      </p:cBhvr>
                                      <p:to>
                                        <p:strVal val="visible"/>
                                      </p:to>
                                    </p:set>
                                    <p:animEffect transition="in" filter="fade">
                                      <p:cBhvr>
                                        <p:cTn id="7" dur="2000"/>
                                        <p:tgtEl>
                                          <p:spTgt spid="153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6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5" descr="Q:\Data\SCANS\VISUAL COMMUNICATIONS TEAM PROJECTS\2011_LN_Come and see_Posters_October\Powerpoints\istock photos\iStock_000015554842Large.jpg"/>
          <p:cNvPicPr>
            <a:picLocks noChangeAspect="1" noChangeArrowheads="1"/>
          </p:cNvPicPr>
          <p:nvPr/>
        </p:nvPicPr>
        <p:blipFill>
          <a:blip r:embed="rId2" cstate="screen"/>
          <a:srcRect/>
          <a:stretch>
            <a:fillRect/>
          </a:stretch>
        </p:blipFill>
        <p:spPr bwMode="auto">
          <a:xfrm>
            <a:off x="0" y="0"/>
            <a:ext cx="9144000" cy="6863938"/>
          </a:xfrm>
          <a:prstGeom prst="rect">
            <a:avLst/>
          </a:prstGeom>
          <a:noFill/>
          <a:ln w="9525">
            <a:noFill/>
            <a:miter lim="800000"/>
            <a:headEnd/>
            <a:tailEnd/>
          </a:ln>
        </p:spPr>
      </p:pic>
      <p:sp>
        <p:nvSpPr>
          <p:cNvPr id="16388" name="Rectangle 4"/>
          <p:cNvSpPr>
            <a:spLocks noGrp="1" noChangeArrowheads="1"/>
          </p:cNvSpPr>
          <p:nvPr>
            <p:ph type="ctrTitle" idx="4294967295"/>
          </p:nvPr>
        </p:nvSpPr>
        <p:spPr>
          <a:xfrm>
            <a:off x="0" y="1"/>
            <a:ext cx="9144000" cy="1124744"/>
          </a:xfrm>
          <a:solidFill>
            <a:schemeClr val="bg1">
              <a:alpha val="50000"/>
            </a:schemeClr>
          </a:solidFill>
        </p:spPr>
        <p:txBody>
          <a:bodyPr/>
          <a:lstStyle/>
          <a:p>
            <a:pPr eaLnBrk="1" hangingPunct="1"/>
            <a:r>
              <a:rPr lang="en-GB" sz="3600" b="1" dirty="0" smtClean="0">
                <a:solidFill>
                  <a:schemeClr val="tx1"/>
                </a:solidFill>
                <a:latin typeface="Verdana" pitchFamily="34" charset="0"/>
              </a:rPr>
              <a:t>God made the tulips,</a:t>
            </a:r>
            <a:endParaRPr lang="en-US" sz="3600" b="1" dirty="0" smtClean="0">
              <a:solidFill>
                <a:schemeClr val="tx1"/>
              </a:solidFill>
              <a:latin typeface="Verdana"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iterate type="wd">
                                    <p:tmPct val="10000"/>
                                  </p:iterate>
                                  <p:childTnLst>
                                    <p:set>
                                      <p:cBhvr>
                                        <p:cTn id="6" dur="1" fill="hold">
                                          <p:stCondLst>
                                            <p:cond delay="0"/>
                                          </p:stCondLst>
                                        </p:cTn>
                                        <p:tgtEl>
                                          <p:spTgt spid="16388"/>
                                        </p:tgtEl>
                                        <p:attrNameLst>
                                          <p:attrName>style.visibility</p:attrName>
                                        </p:attrNameLst>
                                      </p:cBhvr>
                                      <p:to>
                                        <p:strVal val="visible"/>
                                      </p:to>
                                    </p:set>
                                    <p:animEffect transition="in" filter="fade">
                                      <p:cBhvr>
                                        <p:cTn id="7" dur="2000"/>
                                        <p:tgtEl>
                                          <p:spTgt spid="1638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88"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5" descr="Q:\Data\SCANS\VISUAL COMMUNICATIONS TEAM PROJECTS\2011_LN_Come and see_Posters_October\Powerpoints\istock photos\iStock_000015550363Small.jpg"/>
          <p:cNvPicPr>
            <a:picLocks noChangeAspect="1" noChangeArrowheads="1"/>
          </p:cNvPicPr>
          <p:nvPr/>
        </p:nvPicPr>
        <p:blipFill>
          <a:blip r:embed="rId2" cstate="screen"/>
          <a:srcRect/>
          <a:stretch>
            <a:fillRect/>
          </a:stretch>
        </p:blipFill>
        <p:spPr bwMode="auto">
          <a:xfrm>
            <a:off x="0" y="0"/>
            <a:ext cx="9144000" cy="6887688"/>
          </a:xfrm>
          <a:prstGeom prst="rect">
            <a:avLst/>
          </a:prstGeom>
          <a:noFill/>
          <a:ln w="9525">
            <a:noFill/>
            <a:miter lim="800000"/>
            <a:headEnd/>
            <a:tailEnd/>
          </a:ln>
        </p:spPr>
      </p:pic>
      <p:sp>
        <p:nvSpPr>
          <p:cNvPr id="17412" name="Rectangle 4"/>
          <p:cNvSpPr>
            <a:spLocks noGrp="1" noChangeArrowheads="1"/>
          </p:cNvSpPr>
          <p:nvPr>
            <p:ph type="ctrTitle" idx="4294967295"/>
          </p:nvPr>
        </p:nvSpPr>
        <p:spPr>
          <a:xfrm>
            <a:off x="0" y="5768881"/>
            <a:ext cx="9144000" cy="1124744"/>
          </a:xfrm>
          <a:solidFill>
            <a:schemeClr val="bg1">
              <a:alpha val="50000"/>
            </a:schemeClr>
          </a:solidFill>
        </p:spPr>
        <p:txBody>
          <a:bodyPr/>
          <a:lstStyle/>
          <a:p>
            <a:pPr eaLnBrk="1" hangingPunct="1"/>
            <a:r>
              <a:rPr lang="en-GB" sz="3600" b="1" dirty="0" smtClean="0">
                <a:solidFill>
                  <a:schemeClr val="tx1"/>
                </a:solidFill>
                <a:latin typeface="Verdana" pitchFamily="34" charset="0"/>
              </a:rPr>
              <a:t>the trees,</a:t>
            </a:r>
            <a:endParaRPr lang="en-US" sz="3600" b="1" dirty="0" smtClean="0">
              <a:solidFill>
                <a:schemeClr val="tx1"/>
              </a:solidFill>
              <a:latin typeface="Verdana"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iterate type="wd">
                                    <p:tmPct val="10000"/>
                                  </p:iterate>
                                  <p:childTnLst>
                                    <p:set>
                                      <p:cBhvr>
                                        <p:cTn id="6" dur="1" fill="hold">
                                          <p:stCondLst>
                                            <p:cond delay="0"/>
                                          </p:stCondLst>
                                        </p:cTn>
                                        <p:tgtEl>
                                          <p:spTgt spid="17412"/>
                                        </p:tgtEl>
                                        <p:attrNameLst>
                                          <p:attrName>style.visibility</p:attrName>
                                        </p:attrNameLst>
                                      </p:cBhvr>
                                      <p:to>
                                        <p:strVal val="visible"/>
                                      </p:to>
                                    </p:set>
                                    <p:animEffect transition="in" filter="fade">
                                      <p:cBhvr>
                                        <p:cTn id="7" dur="2000"/>
                                        <p:tgtEl>
                                          <p:spTgt spid="174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12"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5" descr="Q:\Data\SCANS\VISUAL COMMUNICATIONS TEAM PROJECTS\2011_LN_Come and see_Posters_October\Powerpoints\istock photos\iStock_000012342829Medium.jpg"/>
          <p:cNvPicPr>
            <a:picLocks noChangeAspect="1" noChangeArrowheads="1"/>
          </p:cNvPicPr>
          <p:nvPr/>
        </p:nvPicPr>
        <p:blipFill>
          <a:blip r:embed="rId3" cstate="screen"/>
          <a:srcRect/>
          <a:stretch>
            <a:fillRect/>
          </a:stretch>
        </p:blipFill>
        <p:spPr bwMode="auto">
          <a:xfrm>
            <a:off x="-180528" y="0"/>
            <a:ext cx="9324528" cy="6863938"/>
          </a:xfrm>
          <a:prstGeom prst="rect">
            <a:avLst/>
          </a:prstGeom>
          <a:noFill/>
          <a:ln w="9525">
            <a:noFill/>
            <a:miter lim="800000"/>
            <a:headEnd/>
            <a:tailEnd/>
          </a:ln>
        </p:spPr>
      </p:pic>
      <p:sp>
        <p:nvSpPr>
          <p:cNvPr id="18436" name="Rectangle 4"/>
          <p:cNvSpPr>
            <a:spLocks noGrp="1" noChangeArrowheads="1"/>
          </p:cNvSpPr>
          <p:nvPr>
            <p:ph type="ctrTitle" idx="4294967295"/>
          </p:nvPr>
        </p:nvSpPr>
        <p:spPr>
          <a:xfrm>
            <a:off x="-180528" y="0"/>
            <a:ext cx="9324528" cy="1008409"/>
          </a:xfrm>
          <a:solidFill>
            <a:schemeClr val="bg1">
              <a:alpha val="50000"/>
            </a:schemeClr>
          </a:solidFill>
        </p:spPr>
        <p:txBody>
          <a:bodyPr/>
          <a:lstStyle/>
          <a:p>
            <a:pPr eaLnBrk="1" hangingPunct="1"/>
            <a:r>
              <a:rPr lang="en-GB" sz="3600" b="1" dirty="0" smtClean="0">
                <a:solidFill>
                  <a:schemeClr val="tx1"/>
                </a:solidFill>
                <a:latin typeface="Verdana" pitchFamily="34" charset="0"/>
              </a:rPr>
              <a:t>the tomatoes and all the plants</a:t>
            </a:r>
            <a:endParaRPr lang="en-US" sz="3600" b="1" dirty="0" smtClean="0">
              <a:solidFill>
                <a:schemeClr val="tx1"/>
              </a:solidFill>
              <a:latin typeface="Verdana"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iterate type="wd">
                                    <p:tmPct val="10000"/>
                                  </p:iterate>
                                  <p:childTnLst>
                                    <p:set>
                                      <p:cBhvr>
                                        <p:cTn id="6" dur="1" fill="hold">
                                          <p:stCondLst>
                                            <p:cond delay="0"/>
                                          </p:stCondLst>
                                        </p:cTn>
                                        <p:tgtEl>
                                          <p:spTgt spid="18436"/>
                                        </p:tgtEl>
                                        <p:attrNameLst>
                                          <p:attrName>style.visibility</p:attrName>
                                        </p:attrNameLst>
                                      </p:cBhvr>
                                      <p:to>
                                        <p:strVal val="visible"/>
                                      </p:to>
                                    </p:set>
                                    <p:animEffect transition="in" filter="fade">
                                      <p:cBhvr>
                                        <p:cTn id="7" dur="2000"/>
                                        <p:tgtEl>
                                          <p:spTgt spid="184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36"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6" descr="Portrait of Absalao Martins, 8 yrs, picking coffee beans. He is son of the Martins family that work on the coffee plantation, barely earning enough to live on. CAFOD has funded the development of the Co-operative so the community can develop new markets and increase the income of the farmers."/>
          <p:cNvPicPr>
            <a:picLocks noChangeAspect="1" noChangeArrowheads="1"/>
          </p:cNvPicPr>
          <p:nvPr/>
        </p:nvPicPr>
        <p:blipFill>
          <a:blip r:embed="rId3" cstate="print"/>
          <a:srcRect r="6890" b="-198"/>
          <a:stretch>
            <a:fillRect/>
          </a:stretch>
        </p:blipFill>
        <p:spPr bwMode="auto">
          <a:xfrm>
            <a:off x="-1" y="-1"/>
            <a:ext cx="9144001" cy="6875813"/>
          </a:xfrm>
          <a:prstGeom prst="rect">
            <a:avLst/>
          </a:prstGeom>
          <a:noFill/>
          <a:ln w="9525">
            <a:noFill/>
            <a:miter lim="800000"/>
            <a:headEnd/>
            <a:tailEnd/>
          </a:ln>
        </p:spPr>
      </p:pic>
      <p:sp>
        <p:nvSpPr>
          <p:cNvPr id="19460" name="Rectangle 4"/>
          <p:cNvSpPr>
            <a:spLocks noGrp="1" noChangeArrowheads="1"/>
          </p:cNvSpPr>
          <p:nvPr>
            <p:ph type="ctrTitle" idx="4294967295"/>
          </p:nvPr>
        </p:nvSpPr>
        <p:spPr>
          <a:xfrm>
            <a:off x="0" y="4797153"/>
            <a:ext cx="9144000" cy="2060848"/>
          </a:xfrm>
          <a:solidFill>
            <a:schemeClr val="bg1">
              <a:alpha val="50000"/>
            </a:schemeClr>
          </a:solidFill>
        </p:spPr>
        <p:txBody>
          <a:bodyPr/>
          <a:lstStyle/>
          <a:p>
            <a:pPr eaLnBrk="1" hangingPunct="1"/>
            <a:r>
              <a:rPr lang="en-GB" sz="3600" b="1" dirty="0" smtClean="0">
                <a:solidFill>
                  <a:schemeClr val="tx1"/>
                </a:solidFill>
                <a:latin typeface="Verdana" pitchFamily="34" charset="0"/>
              </a:rPr>
              <a:t>And God tells us that we </a:t>
            </a:r>
            <a:br>
              <a:rPr lang="en-GB" sz="3600" b="1" dirty="0" smtClean="0">
                <a:solidFill>
                  <a:schemeClr val="tx1"/>
                </a:solidFill>
                <a:latin typeface="Verdana" pitchFamily="34" charset="0"/>
              </a:rPr>
            </a:br>
            <a:r>
              <a:rPr lang="en-GB" sz="3600" b="1" dirty="0" smtClean="0">
                <a:solidFill>
                  <a:schemeClr val="tx1"/>
                </a:solidFill>
                <a:latin typeface="Verdana" pitchFamily="34" charset="0"/>
              </a:rPr>
              <a:t>must take great care of them. </a:t>
            </a:r>
            <a:br>
              <a:rPr lang="en-GB" sz="3600" b="1" dirty="0" smtClean="0">
                <a:solidFill>
                  <a:schemeClr val="tx1"/>
                </a:solidFill>
                <a:latin typeface="Verdana" pitchFamily="34" charset="0"/>
              </a:rPr>
            </a:br>
            <a:r>
              <a:rPr lang="en-GB" sz="3600" b="1" dirty="0" smtClean="0">
                <a:solidFill>
                  <a:schemeClr val="tx1"/>
                </a:solidFill>
                <a:latin typeface="Verdana" pitchFamily="34" charset="0"/>
              </a:rPr>
              <a:t>It’s an important job.</a:t>
            </a:r>
            <a:br>
              <a:rPr lang="en-GB" sz="3600" b="1" dirty="0" smtClean="0">
                <a:solidFill>
                  <a:schemeClr val="tx1"/>
                </a:solidFill>
                <a:latin typeface="Verdana" pitchFamily="34" charset="0"/>
              </a:rPr>
            </a:br>
            <a:r>
              <a:rPr lang="en-GB" sz="1400" dirty="0" smtClean="0">
                <a:solidFill>
                  <a:schemeClr val="tx1"/>
                </a:solidFill>
                <a:latin typeface="Verdana" pitchFamily="34" charset="0"/>
              </a:rPr>
              <a:t>(The Principles of Catholic Social Teaching for Kids Anne E. Neuberger 2005)</a:t>
            </a:r>
            <a:endParaRPr lang="en-US" sz="1400" dirty="0" smtClean="0">
              <a:solidFill>
                <a:schemeClr val="tx1"/>
              </a:solidFill>
              <a:latin typeface="Verdana"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9460"/>
                                        </p:tgtEl>
                                        <p:attrNameLst>
                                          <p:attrName>style.visibility</p:attrName>
                                        </p:attrNameLst>
                                      </p:cBhvr>
                                      <p:to>
                                        <p:strVal val="visible"/>
                                      </p:to>
                                    </p:set>
                                    <p:animEffect transition="in" filter="fade">
                                      <p:cBhvr>
                                        <p:cTn id="7" dur="2000"/>
                                        <p:tgtEl>
                                          <p:spTgt spid="1946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460"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C:\Users\gsalter\AppData\Local\Microsoft\Windows\Temporary Internet Files\Content.IE5\CNHUO62G\48876[1].jpg"/>
          <p:cNvPicPr>
            <a:picLocks noChangeAspect="1" noChangeArrowheads="1"/>
          </p:cNvPicPr>
          <p:nvPr/>
        </p:nvPicPr>
        <p:blipFill>
          <a:blip r:embed="rId3" cstate="screen"/>
          <a:srcRect/>
          <a:stretch>
            <a:fillRect/>
          </a:stretch>
        </p:blipFill>
        <p:spPr bwMode="auto">
          <a:xfrm>
            <a:off x="-324544" y="-1"/>
            <a:ext cx="9529520" cy="6875813"/>
          </a:xfrm>
          <a:prstGeom prst="rect">
            <a:avLst/>
          </a:prstGeom>
          <a:noFill/>
          <a:ln w="9525">
            <a:noFill/>
            <a:miter lim="800000"/>
            <a:headEnd/>
            <a:tailEnd/>
          </a:ln>
        </p:spPr>
      </p:pic>
      <p:sp>
        <p:nvSpPr>
          <p:cNvPr id="20484" name="Rectangle 4"/>
          <p:cNvSpPr>
            <a:spLocks noGrp="1" noChangeArrowheads="1"/>
          </p:cNvSpPr>
          <p:nvPr>
            <p:ph type="ctrTitle" idx="4294967295"/>
          </p:nvPr>
        </p:nvSpPr>
        <p:spPr>
          <a:xfrm>
            <a:off x="-324544" y="5517232"/>
            <a:ext cx="9540000" cy="1340769"/>
          </a:xfrm>
          <a:solidFill>
            <a:schemeClr val="bg1">
              <a:alpha val="50000"/>
            </a:schemeClr>
          </a:solidFill>
        </p:spPr>
        <p:txBody>
          <a:bodyPr/>
          <a:lstStyle/>
          <a:p>
            <a:pPr eaLnBrk="1" hangingPunct="1"/>
            <a:r>
              <a:rPr lang="en-US" sz="3600" b="1" dirty="0" smtClean="0">
                <a:solidFill>
                  <a:schemeClr val="tx1"/>
                </a:solidFill>
                <a:latin typeface="Verdana" pitchFamily="34" charset="0"/>
              </a:rPr>
              <a:t>What can you do to care for </a:t>
            </a:r>
            <a:br>
              <a:rPr lang="en-US" sz="3600" b="1" dirty="0" smtClean="0">
                <a:solidFill>
                  <a:schemeClr val="tx1"/>
                </a:solidFill>
                <a:latin typeface="Verdana" pitchFamily="34" charset="0"/>
              </a:rPr>
            </a:br>
            <a:r>
              <a:rPr lang="en-US" sz="3600" b="1" dirty="0" smtClean="0">
                <a:solidFill>
                  <a:schemeClr val="tx1"/>
                </a:solidFill>
                <a:latin typeface="Verdana" pitchFamily="34" charset="0"/>
              </a:rPr>
              <a:t>and protect God’s world?</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0484"/>
                                        </p:tgtEl>
                                        <p:attrNameLst>
                                          <p:attrName>style.visibility</p:attrName>
                                        </p:attrNameLst>
                                      </p:cBhvr>
                                      <p:to>
                                        <p:strVal val="visible"/>
                                      </p:to>
                                    </p:set>
                                    <p:animEffect transition="in" filter="fade">
                                      <p:cBhvr>
                                        <p:cTn id="7" dur="2000"/>
                                        <p:tgtEl>
                                          <p:spTgt spid="2048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484"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143"/>
          <p:cNvPicPr>
            <a:picLocks noChangeAspect="1" noChangeArrowheads="1"/>
          </p:cNvPicPr>
          <p:nvPr/>
        </p:nvPicPr>
        <p:blipFill>
          <a:blip r:embed="rId3" cstate="print"/>
          <a:srcRect/>
          <a:stretch>
            <a:fillRect/>
          </a:stretch>
        </p:blipFill>
        <p:spPr bwMode="auto">
          <a:xfrm>
            <a:off x="0" y="6321425"/>
            <a:ext cx="9144000" cy="536575"/>
          </a:xfrm>
          <a:prstGeom prst="rect">
            <a:avLst/>
          </a:prstGeom>
          <a:noFill/>
          <a:ln w="9525">
            <a:noFill/>
            <a:miter lim="800000"/>
            <a:headEnd/>
            <a:tailEnd/>
          </a:ln>
        </p:spPr>
      </p:pic>
      <p:sp>
        <p:nvSpPr>
          <p:cNvPr id="21507" name="Rectangle 4"/>
          <p:cNvSpPr>
            <a:spLocks noGrp="1" noChangeArrowheads="1"/>
          </p:cNvSpPr>
          <p:nvPr>
            <p:ph type="ctrTitle" idx="4294967295"/>
          </p:nvPr>
        </p:nvSpPr>
        <p:spPr>
          <a:xfrm>
            <a:off x="395288" y="6092750"/>
            <a:ext cx="8426450" cy="216570"/>
          </a:xfrm>
          <a:noFill/>
        </p:spPr>
        <p:txBody>
          <a:bodyPr/>
          <a:lstStyle/>
          <a:p>
            <a:pPr eaLnBrk="1" hangingPunct="1"/>
            <a:r>
              <a:rPr lang="en-US" sz="1100" dirty="0" smtClean="0">
                <a:solidFill>
                  <a:schemeClr val="tx1"/>
                </a:solidFill>
                <a:latin typeface="Verdana" pitchFamily="34" charset="0"/>
                <a:ea typeface="Verdana" pitchFamily="34" charset="0"/>
                <a:cs typeface="Verdana" pitchFamily="34" charset="0"/>
              </a:rPr>
              <a:t>Picture credits: </a:t>
            </a:r>
            <a:r>
              <a:rPr lang="en-GB" sz="1100" dirty="0" smtClean="0">
                <a:latin typeface="Verdana" pitchFamily="34" charset="0"/>
                <a:ea typeface="Verdana" pitchFamily="34" charset="0"/>
                <a:cs typeface="Verdana" pitchFamily="34" charset="0"/>
              </a:rPr>
              <a:t>Annie </a:t>
            </a:r>
            <a:r>
              <a:rPr lang="en-GB" sz="1100" dirty="0" err="1" smtClean="0">
                <a:latin typeface="Verdana" pitchFamily="34" charset="0"/>
                <a:ea typeface="Verdana" pitchFamily="34" charset="0"/>
                <a:cs typeface="Verdana" pitchFamily="34" charset="0"/>
              </a:rPr>
              <a:t>Bungeroth</a:t>
            </a:r>
            <a:r>
              <a:rPr lang="en-GB" sz="1100" dirty="0" smtClean="0">
                <a:latin typeface="Verdana" pitchFamily="34" charset="0"/>
                <a:ea typeface="Verdana" pitchFamily="34" charset="0"/>
                <a:cs typeface="Verdana" pitchFamily="34" charset="0"/>
              </a:rPr>
              <a:t>, Jim Holmes, Simon </a:t>
            </a:r>
            <a:r>
              <a:rPr lang="en-GB" sz="1100" dirty="0" err="1" smtClean="0">
                <a:latin typeface="Verdana" pitchFamily="34" charset="0"/>
                <a:ea typeface="Verdana" pitchFamily="34" charset="0"/>
                <a:cs typeface="Verdana" pitchFamily="34" charset="0"/>
              </a:rPr>
              <a:t>Rawles</a:t>
            </a:r>
            <a:r>
              <a:rPr lang="en-GB" sz="1100" dirty="0" smtClean="0">
                <a:latin typeface="Verdana" pitchFamily="34" charset="0"/>
                <a:ea typeface="Verdana" pitchFamily="34" charset="0"/>
                <a:cs typeface="Verdana" pitchFamily="34" charset="0"/>
              </a:rPr>
              <a:t>, Marcella Haddad, Barbara Davies. </a:t>
            </a:r>
            <a:br>
              <a:rPr lang="en-GB" sz="1100" dirty="0" smtClean="0">
                <a:latin typeface="Verdana" pitchFamily="34" charset="0"/>
                <a:ea typeface="Verdana" pitchFamily="34" charset="0"/>
                <a:cs typeface="Verdana" pitchFamily="34" charset="0"/>
              </a:rPr>
            </a:br>
            <a:endParaRPr lang="en-US" sz="1100" dirty="0" smtClean="0">
              <a:solidFill>
                <a:schemeClr val="tx1"/>
              </a:solidFill>
              <a:latin typeface="Verdana" pitchFamily="34" charset="0"/>
              <a:ea typeface="Verdana" pitchFamily="34" charset="0"/>
              <a:cs typeface="Verdana" pitchFamily="34" charset="0"/>
            </a:endParaRP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LongProperties xmlns="http://schemas.microsoft.com/office/2006/metadata/longProperties"/>
</file>

<file path=customXml/item2.xml><?xml version="1.0" encoding="utf-8"?>
<ct:contentTypeSchema xmlns:ct="http://schemas.microsoft.com/office/2006/metadata/contentType" xmlns:ma="http://schemas.microsoft.com/office/2006/metadata/properties/metaAttributes" ct:_="" ma:_="" ma:contentTypeName="Document" ma:contentTypeID="0x010100BE42760B59B8AA448B8F9759F557A600" ma:contentTypeVersion="13" ma:contentTypeDescription="Create a new document." ma:contentTypeScope="" ma:versionID="4363304b73a37198900221dc5afeb9bb">
  <xsd:schema xmlns:xsd="http://www.w3.org/2001/XMLSchema" xmlns:xs="http://www.w3.org/2001/XMLSchema" xmlns:p="http://schemas.microsoft.com/office/2006/metadata/properties" xmlns:ns1="http://schemas.microsoft.com/sharepoint/v3" xmlns:ns2="aead4743-1bae-4188-a5e7-4ac2efb3dfaa" xmlns:ns3="f10cbc2a-0ea4-4806-a722-54bd2c86aaa1" targetNamespace="http://schemas.microsoft.com/office/2006/metadata/properties" ma:root="true" ma:fieldsID="d7cf19b33574204bff0bf1f1590298e1" ns1:_="" ns2:_="" ns3:_="">
    <xsd:import namespace="http://schemas.microsoft.com/sharepoint/v3"/>
    <xsd:import namespace="aead4743-1bae-4188-a5e7-4ac2efb3dfaa"/>
    <xsd:import namespace="f10cbc2a-0ea4-4806-a722-54bd2c86aaa1"/>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MediaServiceDateTaken" minOccurs="0"/>
                <xsd:element ref="ns2:MediaServiceAutoTags" minOccurs="0"/>
                <xsd:element ref="ns2:MediaServiceLocation" minOccurs="0"/>
                <xsd:element ref="ns2:MediaServiceOCR" minOccurs="0"/>
                <xsd:element ref="ns2:MediaServiceEventHashCode" minOccurs="0"/>
                <xsd:element ref="ns2:MediaServiceGenerationTime" minOccurs="0"/>
                <xsd:element ref="ns2:MediaServiceAutoKeyPoints" minOccurs="0"/>
                <xsd:element ref="ns2:MediaServiceKeyPoints" minOccurs="0"/>
                <xsd:element ref="ns1:PublishingStartDate" minOccurs="0"/>
                <xsd:element ref="ns1:PublishingExpirationDat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PublishingStartDate" ma:index="20" nillable="true" ma:displayName="Scheduling Start Date" ma:description="Scheduling Start Date is a site column created by the Publishing feature. It is used to specify the date and time on which this page will first appear to site visitors." ma:internalName="PublishingStartDate">
      <xsd:simpleType>
        <xsd:restriction base="dms:Unknown"/>
      </xsd:simpleType>
    </xsd:element>
    <xsd:element name="PublishingExpirationDate" ma:index="21" nillable="true" ma:displayName="Scheduling End Date" ma:description="Scheduling End Date is a site column created by the Publishing feature. It is used to specify the date and time on which this page will no longer appear to site visitors." ma:internalName="PublishingExpirationDat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aead4743-1bae-4188-a5e7-4ac2efb3dfaa" elementFormDefault="qualified">
    <xsd:import namespace="http://schemas.microsoft.com/office/2006/documentManagement/types"/>
    <xsd:import namespace="http://schemas.microsoft.com/office/infopath/2007/PartnerControls"/>
    <xsd:element name="MediaServiceMetadata" ma:index="8" nillable="true" ma:displayName="MediaServiceMetadata" ma:description="" ma:hidden="true" ma:internalName="MediaServiceMetadata" ma:readOnly="true">
      <xsd:simpleType>
        <xsd:restriction base="dms:Note"/>
      </xsd:simpleType>
    </xsd:element>
    <xsd:element name="MediaServiceFastMetadata" ma:index="9" nillable="true" ma:displayName="MediaServiceFastMetadata" ma:description="" ma:hidden="true" ma:internalName="MediaServiceFastMetadata" ma:readOnly="true">
      <xsd:simpleType>
        <xsd:restriction base="dms:Note"/>
      </xsd:simpleType>
    </xsd:element>
    <xsd:element name="MediaServiceDateTaken" ma:index="12" nillable="true" ma:displayName="MediaServiceDateTaken" ma:description="" ma:hidden="true" ma:internalName="MediaServiceDateTaken" ma:readOnly="true">
      <xsd:simpleType>
        <xsd:restriction base="dms:Text"/>
      </xsd:simpleType>
    </xsd:element>
    <xsd:element name="MediaServiceAutoTags" ma:index="13" nillable="true" ma:displayName="MediaServiceAutoTags" ma:description="" ma:internalName="MediaServiceAutoTags" ma:readOnly="true">
      <xsd:simpleType>
        <xsd:restriction base="dms:Text"/>
      </xsd:simpleType>
    </xsd:element>
    <xsd:element name="MediaServiceLocation" ma:index="14" nillable="true" ma:displayName="MediaServiceLocation" ma:description="" ma:internalName="MediaServiceLocation" ma:readOnly="true">
      <xsd:simpleType>
        <xsd:restriction base="dms:Text"/>
      </xsd:simpleType>
    </xsd:element>
    <xsd:element name="MediaServiceOCR" ma:index="15" nillable="true" ma:displayName="MediaServiceOCR" ma:internalName="MediaServiceOCR" ma:readOnly="true">
      <xsd:simpleType>
        <xsd:restriction base="dms:Note">
          <xsd:maxLength value="255"/>
        </xsd:restriction>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f10cbc2a-0ea4-4806-a722-54bd2c86aaa1" elementFormDefault="qualified">
    <xsd:import namespace="http://schemas.microsoft.com/office/2006/documentManagement/types"/>
    <xsd:import namespace="http://schemas.microsoft.com/office/infopath/2007/PartnerControls"/>
    <xsd:element name="SharedWithUsers" ma:index="10"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description=""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documentManagement>
    <PublishingExpirationDate xmlns="http://schemas.microsoft.com/sharepoint/v3" xsi:nil="true"/>
    <PublishingStartDate xmlns="http://schemas.microsoft.com/sharepoint/v3" xsi:nil="true"/>
  </documentManagement>
</p:properties>
</file>

<file path=customXml/item4.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9E7E9653-82B7-4EE5-9FA8-47DEB4F444CB}">
  <ds:schemaRefs>
    <ds:schemaRef ds:uri="http://schemas.microsoft.com/office/2006/metadata/longProperties"/>
  </ds:schemaRefs>
</ds:datastoreItem>
</file>

<file path=customXml/itemProps2.xml><?xml version="1.0" encoding="utf-8"?>
<ds:datastoreItem xmlns:ds="http://schemas.openxmlformats.org/officeDocument/2006/customXml" ds:itemID="{FC203DBE-82A0-4EAD-A4AF-79CA7B6436A1}"/>
</file>

<file path=customXml/itemProps3.xml><?xml version="1.0" encoding="utf-8"?>
<ds:datastoreItem xmlns:ds="http://schemas.openxmlformats.org/officeDocument/2006/customXml" ds:itemID="{CC76244F-5707-4F58-97A5-6904244B521A}">
  <ds:schemaRefs>
    <ds:schemaRef ds:uri="http://purl.org/dc/elements/1.1/"/>
    <ds:schemaRef ds:uri="http://schemas.microsoft.com/office/2006/documentManagement/types"/>
    <ds:schemaRef ds:uri="http://www.w3.org/XML/1998/namespace"/>
    <ds:schemaRef ds:uri="http://purl.org/dc/terms/"/>
    <ds:schemaRef ds:uri="http://schemas.microsoft.com/office/2006/metadata/properties"/>
    <ds:schemaRef ds:uri="http://schemas.openxmlformats.org/package/2006/metadata/core-properties"/>
    <ds:schemaRef ds:uri="aa71144c-eb0d-41a5-a5a8-072cd86d28db"/>
    <ds:schemaRef ds:uri="http://purl.org/dc/dcmitype/"/>
  </ds:schemaRefs>
</ds:datastoreItem>
</file>

<file path=customXml/itemProps4.xml><?xml version="1.0" encoding="utf-8"?>
<ds:datastoreItem xmlns:ds="http://schemas.openxmlformats.org/officeDocument/2006/customXml" ds:itemID="{44480D18-B735-40C2-9250-D19147FD8240}">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763</TotalTime>
  <Words>431</Words>
  <Application>Microsoft Office PowerPoint</Application>
  <PresentationFormat>On-screen Show (4:3)</PresentationFormat>
  <Paragraphs>46</Paragraphs>
  <Slides>19</Slides>
  <Notes>8</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19</vt:i4>
      </vt:variant>
    </vt:vector>
  </HeadingPairs>
  <TitlesOfParts>
    <vt:vector size="23" baseType="lpstr">
      <vt:lpstr>Arial</vt:lpstr>
      <vt:lpstr>Calibri</vt:lpstr>
      <vt:lpstr>Verdana</vt:lpstr>
      <vt:lpstr>Default Design</vt:lpstr>
      <vt:lpstr>PowerPoint Presentation</vt:lpstr>
      <vt:lpstr>What can Erik see from his window in Honduras?  </vt:lpstr>
      <vt:lpstr>What can people see from this window in Colombia?</vt:lpstr>
      <vt:lpstr>What can Dominga see  from the window of her  house in Nicaragua?   </vt:lpstr>
      <vt:lpstr>What can children see from this school window in Nigeria?</vt:lpstr>
      <vt:lpstr>PowerPoint Presentation</vt:lpstr>
      <vt:lpstr>God made the earth and sky.</vt:lpstr>
      <vt:lpstr>God made all people  all over the world.   </vt:lpstr>
      <vt:lpstr>God made spiders</vt:lpstr>
      <vt:lpstr>and dogs</vt:lpstr>
      <vt:lpstr>and butterflies</vt:lpstr>
      <vt:lpstr>and tigers</vt:lpstr>
      <vt:lpstr>and pandas and all  other animals.</vt:lpstr>
      <vt:lpstr>God made the tulips,</vt:lpstr>
      <vt:lpstr>the trees,</vt:lpstr>
      <vt:lpstr>the tomatoes and all the plants</vt:lpstr>
      <vt:lpstr>And God tells us that we  must take great care of them.  It’s an important job. (The Principles of Catholic Social Teaching for Kids Anne E. Neuberger 2005)</vt:lpstr>
      <vt:lpstr>What can you do to care for  and protect God’s world?</vt:lpstr>
      <vt:lpstr>Picture credits: Annie Bungeroth, Jim Holmes, Simon Rawles, Marcella Haddad, Barbara Davies.  </vt:lpstr>
    </vt:vector>
  </TitlesOfParts>
  <Company>cafod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lmcintyre</dc:creator>
  <cp:lastModifiedBy>Eden, Anna</cp:lastModifiedBy>
  <cp:revision>61</cp:revision>
  <dcterms:created xsi:type="dcterms:W3CDTF">2010-11-11T12:45:51Z</dcterms:created>
  <dcterms:modified xsi:type="dcterms:W3CDTF">2020-07-02T10:08:14Z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Order">
    <vt:lpwstr>5200.00000000000</vt:lpwstr>
  </property>
  <property fmtid="{D5CDD505-2E9C-101B-9397-08002B2CF9AE}" pid="3" name="ContentType">
    <vt:lpwstr>Document</vt:lpwstr>
  </property>
  <property fmtid="{D5CDD505-2E9C-101B-9397-08002B2CF9AE}" pid="4" name="ContentTypeId">
    <vt:lpwstr>0x010100BE42760B59B8AA448B8F9759F557A600</vt:lpwstr>
  </property>
</Properties>
</file>