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4" r:id="rId2"/>
    <p:sldId id="258" r:id="rId3"/>
    <p:sldId id="264" r:id="rId4"/>
    <p:sldId id="268" r:id="rId5"/>
    <p:sldId id="269" r:id="rId6"/>
    <p:sldId id="270" r:id="rId7"/>
    <p:sldId id="271" r:id="rId8"/>
    <p:sldId id="272" r:id="rId9"/>
    <p:sldId id="273" r:id="rId10"/>
    <p:sldId id="267" r:id="rId11"/>
  </p:sldIdLst>
  <p:sldSz cx="9144000" cy="6858000" type="screen4x3"/>
  <p:notesSz cx="6858000" cy="9144000"/>
  <p:embeddedFontLst>
    <p:embeddedFont>
      <p:font typeface="Twinkl" pitchFamily="2" charset="0"/>
      <p:regular r:id="rId14"/>
      <p:bold r:id="rId15"/>
    </p:embeddedFont>
    <p:embeddedFont>
      <p:font typeface="NTR" panose="020B0604020202020204" charset="0"/>
      <p:regular r:id="rId16"/>
    </p:embeddedFont>
    <p:embeddedFont>
      <p:font typeface="Tuffy" panose="020B0603060100000000" pitchFamily="34" charset="0"/>
      <p:regular r:id="rId17"/>
      <p:bold r:id="rId18"/>
      <p:italic r:id="rId19"/>
      <p:boldItalic r:id="rId20"/>
    </p:embeddedFont>
    <p:embeddedFont>
      <p:font typeface="Calibri" panose="020F0502020204030204" pitchFamily="34" charset="0"/>
      <p:regular r:id="rId21"/>
      <p:bold r:id="rId22"/>
      <p:italic r:id="rId23"/>
      <p:bold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FFEEA9"/>
    <a:srgbClr val="CEDF98"/>
    <a:srgbClr val="B9D26C"/>
    <a:srgbClr val="019540"/>
    <a:srgbClr val="90C7E5"/>
    <a:srgbClr val="AFDEF9"/>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792"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27/06/2019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27/06/2019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henrimatisse.org/images/gallery/woman-with-a-hat.jpg"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henrimatisse.org/images/gallery/the-dessert-harmony-in-red.jpg"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1000museums.com/art_works/henri-matisse-purple-robe-and-anemones"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artic.edu/iiif/2/152a8160-927a-9166-5ff2-317d14ac63a9/full/843,/0/default.jpg"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nationalgalleries.org/sites/default/files/styles/postcard/public/externals/151857.jpg?itok=HExa6WMr"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1">
            <a:extLst>
              <a:ext uri="{FF2B5EF4-FFF2-40B4-BE49-F238E27FC236}">
                <a16:creationId xmlns:a16="http://schemas.microsoft.com/office/drawing/2014/main" id="{5372A2B9-4A07-4723-AC2F-1B1D02EE50A7}"/>
              </a:ext>
            </a:extLst>
          </p:cNvPr>
          <p:cNvSpPr>
            <a:spLocks noGrp="1"/>
          </p:cNvSpPr>
          <p:nvPr/>
        </p:nvSpPr>
        <p:spPr>
          <a:xfrm>
            <a:off x="736600" y="2853531"/>
            <a:ext cx="7670800" cy="1150938"/>
          </a:xfrm>
          <a:prstGeom prst="rect">
            <a:avLst/>
          </a:prstGeom>
          <a:solidFill>
            <a:schemeClr val="bg1"/>
          </a:solidFill>
          <a:ln w="25400">
            <a:solidFill>
              <a:srgbClr val="87BD31"/>
            </a:solid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r>
              <a:rPr lang="en-GB" sz="1800" b="0" dirty="0">
                <a:solidFill>
                  <a:schemeClr val="tx1"/>
                </a:solidFill>
                <a:latin typeface="Tuffy" panose="020B0603060100000000" pitchFamily="34" charset="0"/>
                <a:ea typeface="Tuffy" panose="020B0603060100000000" pitchFamily="34" charset="0"/>
              </a:rPr>
              <a:t>This PowerPoint Presentation contains links to external websites. Please check that the content of external links is appropriate for the intended audience. Twinkl Ltd is not responsible for the content of external links.</a:t>
            </a:r>
            <a:endParaRPr lang="en-GB" sz="1800" dirty="0">
              <a:solidFill>
                <a:schemeClr val="tx1"/>
              </a:solidFill>
              <a:latin typeface="Tuffy" panose="020B0603060100000000" pitchFamily="34" charset="0"/>
              <a:ea typeface="Tuffy" panose="020B0603060100000000" pitchFamily="34" charset="0"/>
            </a:endParaRPr>
          </a:p>
        </p:txBody>
      </p:sp>
    </p:spTree>
    <p:extLst>
      <p:ext uri="{BB962C8B-B14F-4D97-AF65-F5344CB8AC3E}">
        <p14:creationId xmlns:p14="http://schemas.microsoft.com/office/powerpoint/2010/main" val="2876947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Who Was Henri Matisse?</a:t>
            </a:r>
          </a:p>
        </p:txBody>
      </p:sp>
      <p:sp>
        <p:nvSpPr>
          <p:cNvPr id="5" name="Rectangle 4"/>
          <p:cNvSpPr/>
          <p:nvPr/>
        </p:nvSpPr>
        <p:spPr>
          <a:xfrm>
            <a:off x="755650" y="1513946"/>
            <a:ext cx="7632700" cy="1569660"/>
          </a:xfrm>
          <a:prstGeom prst="rect">
            <a:avLst/>
          </a:prstGeom>
        </p:spPr>
        <p:txBody>
          <a:bodyPr wrap="square" lIns="0" tIns="0" rIns="0" bIns="0">
            <a:spAutoFit/>
          </a:bodyPr>
          <a:lstStyle/>
          <a:p>
            <a:r>
              <a:rPr lang="en-GB" sz="1700" dirty="0"/>
              <a:t>Henri Matisse was a French artist known for his use of colour and shape. When he was young, he did lots of paintings but as he grew older he began to make striking collages, which are pictures made by using cut out bits of paper.</a:t>
            </a:r>
          </a:p>
          <a:p>
            <a:endParaRPr lang="en-GB" sz="1700" dirty="0"/>
          </a:p>
          <a:p>
            <a:r>
              <a:rPr lang="en-GB" sz="1700" dirty="0">
                <a:latin typeface="Twinkl" pitchFamily="50" charset="0"/>
              </a:rPr>
              <a:t>Here are some facts about him:</a:t>
            </a:r>
          </a:p>
          <a:p>
            <a:endParaRPr lang="en-GB" sz="1700" dirty="0"/>
          </a:p>
        </p:txBody>
      </p:sp>
      <p:sp>
        <p:nvSpPr>
          <p:cNvPr id="13" name="Rectangle: Rounded Corners 12"/>
          <p:cNvSpPr/>
          <p:nvPr/>
        </p:nvSpPr>
        <p:spPr>
          <a:xfrm>
            <a:off x="755650" y="2968878"/>
            <a:ext cx="3615014" cy="681038"/>
          </a:xfrm>
          <a:prstGeom prst="roundRect">
            <a:avLst/>
          </a:prstGeom>
          <a:solidFill>
            <a:schemeClr val="bg1"/>
          </a:solidFill>
          <a:ln w="28575">
            <a:solidFill>
              <a:srgbClr val="0195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en-GB" sz="1700" dirty="0">
                <a:solidFill>
                  <a:schemeClr val="tx1"/>
                </a:solidFill>
                <a:latin typeface="Twinkl" pitchFamily="50" charset="0"/>
              </a:rPr>
              <a:t>He was born in </a:t>
            </a:r>
            <a:br>
              <a:rPr lang="en-GB" sz="1700" dirty="0">
                <a:solidFill>
                  <a:schemeClr val="tx1"/>
                </a:solidFill>
                <a:latin typeface="Twinkl" pitchFamily="50" charset="0"/>
              </a:rPr>
            </a:br>
            <a:r>
              <a:rPr lang="en-GB" sz="1700" dirty="0">
                <a:solidFill>
                  <a:schemeClr val="tx1"/>
                </a:solidFill>
                <a:latin typeface="Twinkl" pitchFamily="50" charset="0"/>
              </a:rPr>
              <a:t>1869, in northern France.</a:t>
            </a:r>
          </a:p>
        </p:txBody>
      </p:sp>
      <p:sp>
        <p:nvSpPr>
          <p:cNvPr id="16" name="Rectangle: Rounded Corners 15"/>
          <p:cNvSpPr/>
          <p:nvPr/>
        </p:nvSpPr>
        <p:spPr>
          <a:xfrm>
            <a:off x="755650" y="3929523"/>
            <a:ext cx="3615014" cy="679419"/>
          </a:xfrm>
          <a:prstGeom prst="roundRect">
            <a:avLst/>
          </a:prstGeom>
          <a:solidFill>
            <a:schemeClr val="bg1"/>
          </a:solidFill>
          <a:ln w="28575">
            <a:solidFill>
              <a:srgbClr val="0195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GB" sz="1700" dirty="0">
                <a:solidFill>
                  <a:schemeClr val="tx1"/>
                </a:solidFill>
                <a:latin typeface="Twinkl" pitchFamily="50" charset="0"/>
              </a:rPr>
              <a:t>He went to school in Paris. </a:t>
            </a:r>
          </a:p>
        </p:txBody>
      </p:sp>
      <p:sp>
        <p:nvSpPr>
          <p:cNvPr id="17" name="Rectangle: Rounded Corners 16"/>
          <p:cNvSpPr/>
          <p:nvPr/>
        </p:nvSpPr>
        <p:spPr>
          <a:xfrm>
            <a:off x="4773336" y="2968878"/>
            <a:ext cx="3615014" cy="679419"/>
          </a:xfrm>
          <a:prstGeom prst="roundRect">
            <a:avLst/>
          </a:prstGeom>
          <a:solidFill>
            <a:schemeClr val="bg1"/>
          </a:solidFill>
          <a:ln w="28575">
            <a:solidFill>
              <a:srgbClr val="0195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GB" sz="1700" dirty="0">
                <a:solidFill>
                  <a:schemeClr val="tx1"/>
                </a:solidFill>
                <a:latin typeface="Twinkl" pitchFamily="50" charset="0"/>
              </a:rPr>
              <a:t>He studied law </a:t>
            </a:r>
            <a:br>
              <a:rPr lang="en-GB" sz="1700" dirty="0">
                <a:solidFill>
                  <a:schemeClr val="tx1"/>
                </a:solidFill>
                <a:latin typeface="Twinkl" pitchFamily="50" charset="0"/>
              </a:rPr>
            </a:br>
            <a:r>
              <a:rPr lang="en-GB" sz="1700" dirty="0">
                <a:solidFill>
                  <a:schemeClr val="tx1"/>
                </a:solidFill>
                <a:latin typeface="Twinkl" pitchFamily="50" charset="0"/>
              </a:rPr>
              <a:t>and became a lawyer.</a:t>
            </a:r>
          </a:p>
        </p:txBody>
      </p:sp>
      <p:sp>
        <p:nvSpPr>
          <p:cNvPr id="14" name="Question"/>
          <p:cNvSpPr/>
          <p:nvPr/>
        </p:nvSpPr>
        <p:spPr>
          <a:xfrm>
            <a:off x="755651" y="5259897"/>
            <a:ext cx="7632700" cy="832928"/>
          </a:xfrm>
          <a:prstGeom prst="round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a:solidFill>
                  <a:schemeClr val="tx1"/>
                </a:solidFill>
                <a:latin typeface="Twinkl" pitchFamily="50" charset="0"/>
              </a:rPr>
              <a:t>Did You Know?</a:t>
            </a:r>
          </a:p>
        </p:txBody>
      </p:sp>
      <p:sp>
        <p:nvSpPr>
          <p:cNvPr id="18" name="Rectangle: Rounded Corners 17"/>
          <p:cNvSpPr/>
          <p:nvPr/>
        </p:nvSpPr>
        <p:spPr>
          <a:xfrm>
            <a:off x="4773336" y="3929523"/>
            <a:ext cx="3615014" cy="681038"/>
          </a:xfrm>
          <a:prstGeom prst="roundRect">
            <a:avLst/>
          </a:prstGeom>
          <a:solidFill>
            <a:schemeClr val="bg1"/>
          </a:solidFill>
          <a:ln w="28575">
            <a:solidFill>
              <a:srgbClr val="0195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en-GB" sz="1700" dirty="0">
                <a:solidFill>
                  <a:schemeClr val="tx1"/>
                </a:solidFill>
                <a:latin typeface="Twinkl" pitchFamily="50" charset="0"/>
              </a:rPr>
              <a:t>Some of his work </a:t>
            </a:r>
            <a:br>
              <a:rPr lang="en-GB" sz="1700" dirty="0">
                <a:solidFill>
                  <a:schemeClr val="tx1"/>
                </a:solidFill>
                <a:latin typeface="Twinkl" pitchFamily="50" charset="0"/>
              </a:rPr>
            </a:br>
            <a:r>
              <a:rPr lang="en-GB" sz="1700" dirty="0">
                <a:solidFill>
                  <a:schemeClr val="tx1"/>
                </a:solidFill>
                <a:latin typeface="Twinkl" pitchFamily="50" charset="0"/>
              </a:rPr>
              <a:t>has sold for over £15 million.</a:t>
            </a:r>
          </a:p>
        </p:txBody>
      </p:sp>
      <p:sp>
        <p:nvSpPr>
          <p:cNvPr id="20" name="Rectangle: Rounded Corners 19"/>
          <p:cNvSpPr/>
          <p:nvPr/>
        </p:nvSpPr>
        <p:spPr>
          <a:xfrm>
            <a:off x="755651" y="5259897"/>
            <a:ext cx="7632700" cy="832928"/>
          </a:xfrm>
          <a:prstGeom prst="roundRect">
            <a:avLst/>
          </a:prstGeom>
          <a:solidFill>
            <a:srgbClr val="FFEE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dirty="0">
                <a:solidFill>
                  <a:schemeClr val="tx1"/>
                </a:solidFill>
                <a:latin typeface="Twinkl" pitchFamily="50" charset="0"/>
              </a:rPr>
              <a:t>Henri Matisse became an artist after his mother bought him a set of paints when he was poorly, to keep him entertained.</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childTnLst>
              </p:cTn>
              <p:nextCondLst>
                <p:cond evt="onClick" delay="0">
                  <p:tgtEl>
                    <p:spTgt spid="14"/>
                  </p:tgtEl>
                </p:cond>
              </p:nextCondLst>
            </p:seq>
          </p:childTnLst>
        </p:cTn>
      </p:par>
    </p:tnLst>
    <p:bldLst>
      <p:bldP spid="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Fauvism</a:t>
            </a:r>
          </a:p>
        </p:txBody>
      </p:sp>
      <p:sp>
        <p:nvSpPr>
          <p:cNvPr id="14" name="Question"/>
          <p:cNvSpPr/>
          <p:nvPr/>
        </p:nvSpPr>
        <p:spPr>
          <a:xfrm>
            <a:off x="755651" y="5259897"/>
            <a:ext cx="7632700" cy="832928"/>
          </a:xfrm>
          <a:prstGeom prst="round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a:solidFill>
                  <a:schemeClr val="tx1"/>
                </a:solidFill>
                <a:latin typeface="Twinkl" pitchFamily="50" charset="0"/>
              </a:rPr>
              <a:t>Talk About It</a:t>
            </a:r>
          </a:p>
        </p:txBody>
      </p:sp>
      <p:sp>
        <p:nvSpPr>
          <p:cNvPr id="20" name="Rectangle: Rounded Corners 19"/>
          <p:cNvSpPr/>
          <p:nvPr/>
        </p:nvSpPr>
        <p:spPr>
          <a:xfrm>
            <a:off x="755651" y="5259897"/>
            <a:ext cx="7632700" cy="832928"/>
          </a:xfrm>
          <a:prstGeom prst="roundRect">
            <a:avLst/>
          </a:prstGeom>
          <a:solidFill>
            <a:srgbClr val="FFEE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dirty="0">
                <a:solidFill>
                  <a:schemeClr val="tx1"/>
                </a:solidFill>
                <a:latin typeface="Twinkl" pitchFamily="50" charset="0"/>
              </a:rPr>
              <a:t>‘Woman With a Hat’, was painted in 1905. You can view it </a:t>
            </a:r>
            <a:r>
              <a:rPr lang="en-GB" sz="1700" b="1" dirty="0">
                <a:solidFill>
                  <a:srgbClr val="87BD31"/>
                </a:solidFill>
                <a:latin typeface="Twinkl" pitchFamily="50" charset="0"/>
                <a:hlinkClick r:id="rId2"/>
              </a:rPr>
              <a:t>here</a:t>
            </a:r>
            <a:r>
              <a:rPr lang="en-GB" sz="1700" dirty="0">
                <a:solidFill>
                  <a:schemeClr val="tx1"/>
                </a:solidFill>
                <a:latin typeface="Twinkl" pitchFamily="50" charset="0"/>
              </a:rPr>
              <a:t>.</a:t>
            </a:r>
            <a:br>
              <a:rPr lang="en-GB" sz="1700" dirty="0">
                <a:solidFill>
                  <a:schemeClr val="tx1"/>
                </a:solidFill>
                <a:latin typeface="Twinkl" pitchFamily="50" charset="0"/>
              </a:rPr>
            </a:br>
            <a:r>
              <a:rPr lang="en-GB" sz="1700" dirty="0">
                <a:solidFill>
                  <a:schemeClr val="tx1"/>
                </a:solidFill>
                <a:latin typeface="Twinkl" pitchFamily="50" charset="0"/>
              </a:rPr>
              <a:t>Can you see all the different colours the artist has used? </a:t>
            </a:r>
          </a:p>
        </p:txBody>
      </p:sp>
      <p:sp>
        <p:nvSpPr>
          <p:cNvPr id="11" name="Rectangle 10"/>
          <p:cNvSpPr/>
          <p:nvPr/>
        </p:nvSpPr>
        <p:spPr>
          <a:xfrm>
            <a:off x="755650" y="1513946"/>
            <a:ext cx="7632699" cy="1046440"/>
          </a:xfrm>
          <a:prstGeom prst="rect">
            <a:avLst/>
          </a:prstGeom>
        </p:spPr>
        <p:txBody>
          <a:bodyPr wrap="square" lIns="0" tIns="0" rIns="0" bIns="0">
            <a:spAutoFit/>
          </a:bodyPr>
          <a:lstStyle/>
          <a:p>
            <a:r>
              <a:rPr lang="en-GB" sz="1700" dirty="0"/>
              <a:t>Henri Matisse’s early paintings were very exciting </a:t>
            </a:r>
            <a:br>
              <a:rPr lang="en-GB" sz="1700" dirty="0"/>
            </a:br>
            <a:r>
              <a:rPr lang="en-GB" sz="1700" dirty="0"/>
              <a:t>and were full of lots of different colours. This </a:t>
            </a:r>
            <a:br>
              <a:rPr lang="en-GB" sz="1700" dirty="0"/>
            </a:br>
            <a:r>
              <a:rPr lang="en-GB" sz="1700" dirty="0"/>
              <a:t>style was very different to the work of most </a:t>
            </a:r>
            <a:br>
              <a:rPr lang="en-GB" sz="1700" dirty="0"/>
            </a:br>
            <a:r>
              <a:rPr lang="en-GB" sz="1700" dirty="0"/>
              <a:t>artists at the time. </a:t>
            </a:r>
          </a:p>
        </p:txBody>
      </p:sp>
      <p:sp>
        <p:nvSpPr>
          <p:cNvPr id="12" name="Rectangle: Rounded Corners 11"/>
          <p:cNvSpPr/>
          <p:nvPr/>
        </p:nvSpPr>
        <p:spPr>
          <a:xfrm>
            <a:off x="755650" y="2886684"/>
            <a:ext cx="3816350" cy="2046914"/>
          </a:xfrm>
          <a:prstGeom prst="roundRect">
            <a:avLst>
              <a:gd name="adj" fmla="val 7207"/>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sz="1700" dirty="0">
                <a:solidFill>
                  <a:schemeClr val="tx1"/>
                </a:solidFill>
                <a:latin typeface="Twinkl" pitchFamily="50" charset="0"/>
              </a:rPr>
              <a:t>One art critic called Matisse and others who painted like him ‘fauves’. This is French for ‘wild beasts’. The insult started the beginning of Fauvism, a style of painting Matisse is remembered for.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53027" y="1057620"/>
            <a:ext cx="3230041" cy="4567911"/>
          </a:xfrm>
          <a:prstGeom prst="rect">
            <a:avLst/>
          </a:prstGeom>
        </p:spPr>
      </p:pic>
    </p:spTree>
    <p:extLst>
      <p:ext uri="{BB962C8B-B14F-4D97-AF65-F5344CB8AC3E}">
        <p14:creationId xmlns:p14="http://schemas.microsoft.com/office/powerpoint/2010/main" val="347986307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childTnLst>
              </p:cTn>
              <p:nextCondLst>
                <p:cond evt="onClick" delay="0">
                  <p:tgtEl>
                    <p:spTgt spid="14"/>
                  </p:tgtEl>
                </p:cond>
              </p:nextCondLst>
            </p:seq>
          </p:childTnLst>
        </p:cTn>
      </p:par>
    </p:tnLst>
    <p:bldLst>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The Colour Red</a:t>
            </a:r>
          </a:p>
        </p:txBody>
      </p:sp>
      <p:sp>
        <p:nvSpPr>
          <p:cNvPr id="14" name="Question"/>
          <p:cNvSpPr/>
          <p:nvPr/>
        </p:nvSpPr>
        <p:spPr>
          <a:xfrm>
            <a:off x="755651" y="5259897"/>
            <a:ext cx="7632700" cy="832928"/>
          </a:xfrm>
          <a:prstGeom prst="round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50" charset="0"/>
              </a:rPr>
              <a:t>Talk About It</a:t>
            </a:r>
          </a:p>
        </p:txBody>
      </p:sp>
      <p:sp>
        <p:nvSpPr>
          <p:cNvPr id="20" name="Rectangle: Rounded Corners 19"/>
          <p:cNvSpPr/>
          <p:nvPr/>
        </p:nvSpPr>
        <p:spPr>
          <a:xfrm>
            <a:off x="755651" y="5259897"/>
            <a:ext cx="7632700" cy="832928"/>
          </a:xfrm>
          <a:prstGeom prst="roundRect">
            <a:avLst/>
          </a:prstGeom>
          <a:solidFill>
            <a:srgbClr val="FFEE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How would the painting look if all the red was blue?</a:t>
            </a:r>
          </a:p>
        </p:txBody>
      </p:sp>
      <p:sp>
        <p:nvSpPr>
          <p:cNvPr id="11" name="Rectangle 10"/>
          <p:cNvSpPr/>
          <p:nvPr/>
        </p:nvSpPr>
        <p:spPr>
          <a:xfrm>
            <a:off x="755650" y="1513946"/>
            <a:ext cx="7632699" cy="1938992"/>
          </a:xfrm>
          <a:prstGeom prst="rect">
            <a:avLst/>
          </a:prstGeom>
        </p:spPr>
        <p:txBody>
          <a:bodyPr wrap="square" lIns="0" tIns="0" rIns="0" bIns="0">
            <a:spAutoFit/>
          </a:bodyPr>
          <a:lstStyle/>
          <a:p>
            <a:r>
              <a:rPr lang="en-GB" dirty="0"/>
              <a:t>The painting ‘The Dessert: Harmony in Red’, which you can view </a:t>
            </a:r>
            <a:r>
              <a:rPr lang="en-GB" b="1" dirty="0">
                <a:hlinkClick r:id="rId2"/>
              </a:rPr>
              <a:t>here</a:t>
            </a:r>
            <a:r>
              <a:rPr lang="en-GB" dirty="0"/>
              <a:t>, was painted over 100 years ago, in 1908.</a:t>
            </a:r>
          </a:p>
          <a:p>
            <a:endParaRPr lang="en-GB" dirty="0"/>
          </a:p>
          <a:p>
            <a:r>
              <a:rPr lang="en-GB" dirty="0">
                <a:latin typeface="Twinkl" pitchFamily="50" charset="0"/>
              </a:rPr>
              <a:t>It was originally called ‘Harmony in Blue’ but the artist did not like the painting when it was finished so he changed the blue to his favourite colour, red.</a:t>
            </a:r>
          </a:p>
          <a:p>
            <a:endParaRPr lang="en-GB" dirty="0"/>
          </a:p>
        </p:txBody>
      </p:sp>
      <p:sp>
        <p:nvSpPr>
          <p:cNvPr id="12" name="Rectangle: Rounded Corners 11"/>
          <p:cNvSpPr/>
          <p:nvPr/>
        </p:nvSpPr>
        <p:spPr>
          <a:xfrm>
            <a:off x="755650" y="3363985"/>
            <a:ext cx="3816350" cy="1566778"/>
          </a:xfrm>
          <a:prstGeom prst="roundRect">
            <a:avLst>
              <a:gd name="adj" fmla="val 7207"/>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latin typeface="Twinkl" pitchFamily="50" charset="0"/>
              </a:rPr>
              <a:t>This painting is thought to be Matisse’s masterpiece, which means it is an important and impressive painting. </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69004">
            <a:off x="5092768" y="2796381"/>
            <a:ext cx="2854080" cy="2955380"/>
          </a:xfrm>
          <a:prstGeom prst="rect">
            <a:avLst/>
          </a:prstGeom>
        </p:spPr>
      </p:pic>
    </p:spTree>
    <p:extLst>
      <p:ext uri="{BB962C8B-B14F-4D97-AF65-F5344CB8AC3E}">
        <p14:creationId xmlns:p14="http://schemas.microsoft.com/office/powerpoint/2010/main" val="3891639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childTnLst>
              </p:cTn>
              <p:nextCondLst>
                <p:cond evt="onClick" delay="0">
                  <p:tgtEl>
                    <p:spTgt spid="14"/>
                  </p:tgtEl>
                </p:cond>
              </p:nextCondLst>
            </p:seq>
          </p:childTnLst>
        </p:cTn>
      </p:par>
    </p:tnLst>
    <p:bldLst>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A Change of Style</a:t>
            </a:r>
          </a:p>
        </p:txBody>
      </p:sp>
      <p:sp>
        <p:nvSpPr>
          <p:cNvPr id="14" name="Question"/>
          <p:cNvSpPr/>
          <p:nvPr/>
        </p:nvSpPr>
        <p:spPr>
          <a:xfrm>
            <a:off x="755651" y="5259897"/>
            <a:ext cx="7632700" cy="832928"/>
          </a:xfrm>
          <a:prstGeom prst="round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50" charset="0"/>
              </a:rPr>
              <a:t>Did You Know?</a:t>
            </a:r>
          </a:p>
        </p:txBody>
      </p:sp>
      <p:sp>
        <p:nvSpPr>
          <p:cNvPr id="20" name="Rectangle: Rounded Corners 19"/>
          <p:cNvSpPr/>
          <p:nvPr/>
        </p:nvSpPr>
        <p:spPr>
          <a:xfrm>
            <a:off x="755651" y="5259897"/>
            <a:ext cx="7632700" cy="832928"/>
          </a:xfrm>
          <a:prstGeom prst="roundRect">
            <a:avLst/>
          </a:prstGeom>
          <a:solidFill>
            <a:srgbClr val="FFEE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Matisse collected patterned materials from different places he visited, then used the patterns in his paintings later. </a:t>
            </a:r>
          </a:p>
        </p:txBody>
      </p:sp>
      <p:sp>
        <p:nvSpPr>
          <p:cNvPr id="11" name="Rectangle 10"/>
          <p:cNvSpPr/>
          <p:nvPr/>
        </p:nvSpPr>
        <p:spPr>
          <a:xfrm>
            <a:off x="755650" y="1513946"/>
            <a:ext cx="7632699" cy="1107996"/>
          </a:xfrm>
          <a:prstGeom prst="rect">
            <a:avLst/>
          </a:prstGeom>
        </p:spPr>
        <p:txBody>
          <a:bodyPr wrap="square" lIns="0" tIns="0" rIns="0" bIns="0">
            <a:spAutoFit/>
          </a:bodyPr>
          <a:lstStyle/>
          <a:p>
            <a:r>
              <a:rPr lang="en-GB" dirty="0"/>
              <a:t>This painting is called a portrait because it is a painting of a person. The painting, ’Purple Robe and Anemones’, which you can view </a:t>
            </a:r>
            <a:r>
              <a:rPr lang="en-GB" b="1" dirty="0">
                <a:hlinkClick r:id="rId2"/>
              </a:rPr>
              <a:t>here</a:t>
            </a:r>
            <a:r>
              <a:rPr lang="en-GB" dirty="0"/>
              <a:t>, was painted in 1937. Can you see a difference in the artist’s style to the </a:t>
            </a:r>
            <a:br>
              <a:rPr lang="en-GB" dirty="0"/>
            </a:br>
            <a:r>
              <a:rPr lang="en-GB" dirty="0"/>
              <a:t>other paintings?</a:t>
            </a:r>
          </a:p>
        </p:txBody>
      </p:sp>
      <p:sp>
        <p:nvSpPr>
          <p:cNvPr id="12" name="Rectangle: Rounded Corners 11"/>
          <p:cNvSpPr/>
          <p:nvPr/>
        </p:nvSpPr>
        <p:spPr>
          <a:xfrm>
            <a:off x="755650" y="2835479"/>
            <a:ext cx="3816350" cy="2120451"/>
          </a:xfrm>
          <a:prstGeom prst="roundRect">
            <a:avLst>
              <a:gd name="adj" fmla="val 7207"/>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latin typeface="Twinkl" pitchFamily="50" charset="0"/>
              </a:rPr>
              <a:t>When he painted this portrait, Matisse did not want it to look like real life at all. When asked if he could make it seem more real, he said that he did not create women, he made a picture.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4234" y="3198783"/>
            <a:ext cx="3604116" cy="1757147"/>
          </a:xfrm>
          <a:prstGeom prst="rect">
            <a:avLst/>
          </a:prstGeom>
        </p:spPr>
      </p:pic>
    </p:spTree>
    <p:extLst>
      <p:ext uri="{BB962C8B-B14F-4D97-AF65-F5344CB8AC3E}">
        <p14:creationId xmlns:p14="http://schemas.microsoft.com/office/powerpoint/2010/main" val="2688123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childTnLst>
              </p:cTn>
              <p:nextCondLst>
                <p:cond evt="onClick" delay="0">
                  <p:tgtEl>
                    <p:spTgt spid="14"/>
                  </p:tgtEl>
                </p:cond>
              </p:nextCondLst>
            </p:seq>
          </p:childTnLst>
        </p:cTn>
      </p:par>
    </p:tnLst>
    <p:bldLst>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Still Life</a:t>
            </a:r>
          </a:p>
        </p:txBody>
      </p:sp>
      <p:sp>
        <p:nvSpPr>
          <p:cNvPr id="14" name="Question"/>
          <p:cNvSpPr/>
          <p:nvPr/>
        </p:nvSpPr>
        <p:spPr>
          <a:xfrm>
            <a:off x="755651" y="5259897"/>
            <a:ext cx="7632700" cy="832928"/>
          </a:xfrm>
          <a:prstGeom prst="round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50" charset="0"/>
              </a:rPr>
              <a:t>Talk About It</a:t>
            </a:r>
          </a:p>
        </p:txBody>
      </p:sp>
      <p:sp>
        <p:nvSpPr>
          <p:cNvPr id="20" name="Rectangle: Rounded Corners 19"/>
          <p:cNvSpPr/>
          <p:nvPr/>
        </p:nvSpPr>
        <p:spPr>
          <a:xfrm>
            <a:off x="755651" y="5259897"/>
            <a:ext cx="7632700" cy="832928"/>
          </a:xfrm>
          <a:prstGeom prst="roundRect">
            <a:avLst/>
          </a:prstGeom>
          <a:solidFill>
            <a:srgbClr val="FFEE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Why has the artist painted the two figures in different ways? Why is one of them completely red?</a:t>
            </a:r>
          </a:p>
        </p:txBody>
      </p:sp>
      <p:sp>
        <p:nvSpPr>
          <p:cNvPr id="11" name="Rectangle 10"/>
          <p:cNvSpPr/>
          <p:nvPr/>
        </p:nvSpPr>
        <p:spPr>
          <a:xfrm>
            <a:off x="755650" y="1513946"/>
            <a:ext cx="7632699" cy="1384995"/>
          </a:xfrm>
          <a:prstGeom prst="rect">
            <a:avLst/>
          </a:prstGeom>
        </p:spPr>
        <p:txBody>
          <a:bodyPr wrap="square" lIns="0" tIns="0" rIns="0" bIns="0">
            <a:spAutoFit/>
          </a:bodyPr>
          <a:lstStyle/>
          <a:p>
            <a:r>
              <a:rPr lang="en-GB" dirty="0"/>
              <a:t>The painting ‘Daisies’, which you can view </a:t>
            </a:r>
            <a:r>
              <a:rPr lang="en-GB" b="1" dirty="0">
                <a:hlinkClick r:id="rId2"/>
              </a:rPr>
              <a:t>here</a:t>
            </a:r>
            <a:r>
              <a:rPr lang="en-GB" dirty="0"/>
              <a:t>, was </a:t>
            </a:r>
            <a:br>
              <a:rPr lang="en-GB" dirty="0"/>
            </a:br>
            <a:r>
              <a:rPr lang="en-GB" dirty="0"/>
              <a:t>painted in 1939. It is what is known as a still life. </a:t>
            </a:r>
            <a:br>
              <a:rPr lang="en-GB" dirty="0"/>
            </a:br>
            <a:r>
              <a:rPr lang="en-GB" dirty="0"/>
              <a:t>Still life paintings are a collection of objects. It could </a:t>
            </a:r>
            <a:br>
              <a:rPr lang="en-GB" dirty="0"/>
            </a:br>
            <a:r>
              <a:rPr lang="en-GB" dirty="0"/>
              <a:t>be fruit or flowers that feel soft, with vases, bowls </a:t>
            </a:r>
            <a:br>
              <a:rPr lang="en-GB" dirty="0"/>
            </a:br>
            <a:r>
              <a:rPr lang="en-GB" dirty="0"/>
              <a:t>or other things that feel hard. </a:t>
            </a:r>
          </a:p>
        </p:txBody>
      </p:sp>
      <p:sp>
        <p:nvSpPr>
          <p:cNvPr id="12" name="Rectangle: Rounded Corners 11"/>
          <p:cNvSpPr/>
          <p:nvPr/>
        </p:nvSpPr>
        <p:spPr>
          <a:xfrm>
            <a:off x="755649" y="3265265"/>
            <a:ext cx="4244189" cy="1607336"/>
          </a:xfrm>
          <a:prstGeom prst="roundRect">
            <a:avLst>
              <a:gd name="adj" fmla="val 7207"/>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latin typeface="Twinkl" pitchFamily="50" charset="0"/>
              </a:rPr>
              <a:t>Matisse made this painting different to other still life paintings, by adding the </a:t>
            </a:r>
            <a:br>
              <a:rPr lang="en-GB" dirty="0">
                <a:solidFill>
                  <a:schemeClr val="tx1"/>
                </a:solidFill>
                <a:latin typeface="Twinkl" pitchFamily="50" charset="0"/>
              </a:rPr>
            </a:br>
            <a:r>
              <a:rPr lang="en-GB" dirty="0">
                <a:solidFill>
                  <a:schemeClr val="tx1"/>
                </a:solidFill>
                <a:latin typeface="Twinkl" pitchFamily="50" charset="0"/>
              </a:rPr>
              <a:t>two figures.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4572" y="1487326"/>
            <a:ext cx="1792534" cy="3883348"/>
          </a:xfrm>
          <a:prstGeom prst="rect">
            <a:avLst/>
          </a:prstGeom>
        </p:spPr>
      </p:pic>
    </p:spTree>
    <p:extLst>
      <p:ext uri="{BB962C8B-B14F-4D97-AF65-F5344CB8AC3E}">
        <p14:creationId xmlns:p14="http://schemas.microsoft.com/office/powerpoint/2010/main" val="2611560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childTnLst>
              </p:cTn>
              <p:nextCondLst>
                <p:cond evt="onClick" delay="0">
                  <p:tgtEl>
                    <p:spTgt spid="14"/>
                  </p:tgtEl>
                </p:cond>
              </p:nextCondLst>
            </p:seq>
          </p:childTnLst>
        </p:cTn>
      </p:par>
    </p:tnLst>
    <p:bldLst>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Later Life</a:t>
            </a:r>
          </a:p>
        </p:txBody>
      </p:sp>
      <p:sp>
        <p:nvSpPr>
          <p:cNvPr id="14" name="Question"/>
          <p:cNvSpPr/>
          <p:nvPr/>
        </p:nvSpPr>
        <p:spPr>
          <a:xfrm>
            <a:off x="755651" y="5259897"/>
            <a:ext cx="7632700" cy="832928"/>
          </a:xfrm>
          <a:prstGeom prst="round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50" charset="0"/>
              </a:rPr>
              <a:t>Did You Know?</a:t>
            </a:r>
          </a:p>
        </p:txBody>
      </p:sp>
      <p:sp>
        <p:nvSpPr>
          <p:cNvPr id="20" name="Rectangle: Rounded Corners 19"/>
          <p:cNvSpPr/>
          <p:nvPr/>
        </p:nvSpPr>
        <p:spPr>
          <a:xfrm>
            <a:off x="755651" y="5259897"/>
            <a:ext cx="7632700" cy="832928"/>
          </a:xfrm>
          <a:prstGeom prst="roundRect">
            <a:avLst/>
          </a:prstGeom>
          <a:solidFill>
            <a:srgbClr val="FFEE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In 1906, Matisse met Pablo Picasso. They became lifelong friends, as well as rivals. </a:t>
            </a:r>
          </a:p>
        </p:txBody>
      </p:sp>
      <p:sp>
        <p:nvSpPr>
          <p:cNvPr id="11" name="Rectangle 10"/>
          <p:cNvSpPr/>
          <p:nvPr/>
        </p:nvSpPr>
        <p:spPr>
          <a:xfrm>
            <a:off x="755650" y="1513946"/>
            <a:ext cx="7632699" cy="1661993"/>
          </a:xfrm>
          <a:prstGeom prst="rect">
            <a:avLst/>
          </a:prstGeom>
        </p:spPr>
        <p:txBody>
          <a:bodyPr wrap="square" lIns="0" tIns="0" rIns="0" bIns="0">
            <a:spAutoFit/>
          </a:bodyPr>
          <a:lstStyle/>
          <a:p>
            <a:r>
              <a:rPr lang="en-GB" dirty="0"/>
              <a:t>In his later years, Matisse began to experiment with cut outs. He made collages from these using different coloured paper.</a:t>
            </a:r>
          </a:p>
          <a:p>
            <a:endParaRPr lang="en-GB" dirty="0"/>
          </a:p>
          <a:p>
            <a:r>
              <a:rPr lang="en-GB" dirty="0">
                <a:solidFill>
                  <a:srgbClr val="1C1C1C"/>
                </a:solidFill>
                <a:latin typeface="Twinkl" pitchFamily="50" charset="0"/>
                <a:sym typeface="NTR"/>
              </a:rPr>
              <a:t>In 1947, he published a book called ‘Jazz’ that became really popular. Some of the collages in the book have become famous works of art.     </a:t>
            </a:r>
          </a:p>
          <a:p>
            <a:r>
              <a:rPr lang="en-GB" dirty="0"/>
              <a:t> </a:t>
            </a:r>
          </a:p>
        </p:txBody>
      </p:sp>
      <p:sp>
        <p:nvSpPr>
          <p:cNvPr id="12" name="Rectangle: Rounded Corners 11"/>
          <p:cNvSpPr/>
          <p:nvPr/>
        </p:nvSpPr>
        <p:spPr>
          <a:xfrm>
            <a:off x="755649" y="3296873"/>
            <a:ext cx="3262677" cy="1585520"/>
          </a:xfrm>
          <a:prstGeom prst="roundRect">
            <a:avLst>
              <a:gd name="adj" fmla="val 7207"/>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latin typeface="Twinkl" pitchFamily="50" charset="0"/>
              </a:rPr>
              <a:t>This collage is called ‘</a:t>
            </a:r>
            <a:r>
              <a:rPr lang="en-GB" b="1" dirty="0">
                <a:solidFill>
                  <a:schemeClr val="tx1"/>
                </a:solidFill>
                <a:latin typeface="Twinkl" pitchFamily="50" charset="0"/>
                <a:hlinkClick r:id="rId2"/>
              </a:rPr>
              <a:t>The Knife-Thrower</a:t>
            </a:r>
            <a:r>
              <a:rPr lang="en-GB" dirty="0">
                <a:solidFill>
                  <a:schemeClr val="tx1"/>
                </a:solidFill>
                <a:latin typeface="Twinkl" pitchFamily="50" charset="0"/>
              </a:rPr>
              <a:t>’. Can you see the figures in the picture?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9997" y="3429000"/>
            <a:ext cx="3984129" cy="1485096"/>
          </a:xfrm>
          <a:prstGeom prst="rect">
            <a:avLst/>
          </a:prstGeom>
        </p:spPr>
      </p:pic>
    </p:spTree>
    <p:extLst>
      <p:ext uri="{BB962C8B-B14F-4D97-AF65-F5344CB8AC3E}">
        <p14:creationId xmlns:p14="http://schemas.microsoft.com/office/powerpoint/2010/main" val="2545683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childTnLst>
              </p:cTn>
              <p:nextCondLst>
                <p:cond evt="onClick" delay="0">
                  <p:tgtEl>
                    <p:spTgt spid="14"/>
                  </p:tgtEl>
                </p:cond>
              </p:nextCondLst>
            </p:seq>
          </p:childTnLst>
        </p:cTn>
      </p:par>
    </p:tnLst>
    <p:bldLst>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p:cNvSpPr/>
          <p:nvPr/>
        </p:nvSpPr>
        <p:spPr>
          <a:xfrm>
            <a:off x="755649" y="1273029"/>
            <a:ext cx="7632701" cy="1585520"/>
          </a:xfrm>
          <a:prstGeom prst="roundRect">
            <a:avLst>
              <a:gd name="adj" fmla="val 7207"/>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latin typeface="Twinkl" pitchFamily="50" charset="0"/>
              </a:rPr>
              <a:t>Matisse has his own style of painting.</a:t>
            </a:r>
          </a:p>
          <a:p>
            <a:pPr algn="ctr"/>
            <a:endParaRPr lang="en-GB" dirty="0">
              <a:solidFill>
                <a:schemeClr val="tx1"/>
              </a:solidFill>
              <a:latin typeface="Twinkl" pitchFamily="50" charset="0"/>
            </a:endParaRPr>
          </a:p>
          <a:p>
            <a:pPr algn="ctr"/>
            <a:r>
              <a:rPr lang="en-GB" dirty="0">
                <a:solidFill>
                  <a:schemeClr val="tx1"/>
                </a:solidFill>
                <a:latin typeface="Twinkl" pitchFamily="50" charset="0"/>
              </a:rPr>
              <a:t>Does it matter if you don’t paint like everyone else?</a:t>
            </a: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b="43657"/>
          <a:stretch/>
        </p:blipFill>
        <p:spPr>
          <a:xfrm>
            <a:off x="3378440" y="2626574"/>
            <a:ext cx="2387120" cy="3783513"/>
          </a:xfrm>
          <a:prstGeom prst="rect">
            <a:avLst/>
          </a:prstGeom>
        </p:spPr>
      </p:pic>
    </p:spTree>
    <p:extLst>
      <p:ext uri="{BB962C8B-B14F-4D97-AF65-F5344CB8AC3E}">
        <p14:creationId xmlns:p14="http://schemas.microsoft.com/office/powerpoint/2010/main" val="2083899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hyperlink custom">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00774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142</TotalTime>
  <Words>587</Words>
  <Application>Microsoft Office PowerPoint</Application>
  <PresentationFormat>On-screen Show (4:3)</PresentationFormat>
  <Paragraphs>44</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Twinkl</vt:lpstr>
      <vt:lpstr>NTR</vt:lpstr>
      <vt:lpstr>Arial</vt:lpstr>
      <vt:lpstr>Tuffy</vt:lpstr>
      <vt:lpstr>Calibri</vt:lpstr>
      <vt:lpstr>Office Theme</vt:lpstr>
      <vt:lpstr>PowerPoint Presentation</vt:lpstr>
      <vt:lpstr>PowerPoint Presentation</vt:lpstr>
      <vt:lpstr>Who Was Henri Matisse?</vt:lpstr>
      <vt:lpstr>Fauvism</vt:lpstr>
      <vt:lpstr>The Colour Red</vt:lpstr>
      <vt:lpstr>A Change of Style</vt:lpstr>
      <vt:lpstr>Still Life</vt:lpstr>
      <vt:lpstr>Later Life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Monteith</dc:creator>
  <cp:lastModifiedBy>Joshua Monteith</cp:lastModifiedBy>
  <cp:revision>13</cp:revision>
  <dcterms:created xsi:type="dcterms:W3CDTF">2019-06-21T08:32:34Z</dcterms:created>
  <dcterms:modified xsi:type="dcterms:W3CDTF">2019-06-27T11:34:50Z</dcterms:modified>
</cp:coreProperties>
</file>