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4"/>
  </p:sldMasterIdLst>
  <p:notesMasterIdLst>
    <p:notesMasterId r:id="rId29"/>
  </p:notesMasterIdLst>
  <p:sldIdLst>
    <p:sldId id="256" r:id="rId5"/>
    <p:sldId id="311" r:id="rId6"/>
    <p:sldId id="337" r:id="rId7"/>
    <p:sldId id="340" r:id="rId8"/>
    <p:sldId id="336" r:id="rId9"/>
    <p:sldId id="302" r:id="rId10"/>
    <p:sldId id="332" r:id="rId11"/>
    <p:sldId id="333" r:id="rId12"/>
    <p:sldId id="335" r:id="rId13"/>
    <p:sldId id="317" r:id="rId14"/>
    <p:sldId id="318" r:id="rId15"/>
    <p:sldId id="305" r:id="rId16"/>
    <p:sldId id="306" r:id="rId17"/>
    <p:sldId id="303" r:id="rId18"/>
    <p:sldId id="310" r:id="rId19"/>
    <p:sldId id="334" r:id="rId20"/>
    <p:sldId id="288" r:id="rId21"/>
    <p:sldId id="331" r:id="rId22"/>
    <p:sldId id="307" r:id="rId23"/>
    <p:sldId id="284" r:id="rId24"/>
    <p:sldId id="338" r:id="rId25"/>
    <p:sldId id="339" r:id="rId26"/>
    <p:sldId id="308" r:id="rId27"/>
    <p:sldId id="326"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103474C-8669-42FA-E058-42B97B57EEAF}" name="Anne-Marie Price" initials="AP" userId="S::aprice@st-josephs.suffolk.sch.uk::e2a8dcc5-6fb2-4853-a9b1-43c3ba27216e" providerId="AD"/>
  <p188:author id="{5BE717F6-983B-FFB5-98C1-01743B9523EC}" name="Anne-Marie Price" initials="AP" userId="S::APrice@st-josephs.suffolk.sch.uk::e2a8dcc5-6fb2-4853-a9b1-43c3ba27216e"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328B69-D355-4D73-843F-6B6F41B880B7}" v="20" dt="2025-09-14T11:52:47.1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27" autoAdjust="0"/>
    <p:restoredTop sz="94694"/>
  </p:normalViewPr>
  <p:slideViewPr>
    <p:cSldViewPr>
      <p:cViewPr varScale="1">
        <p:scale>
          <a:sx n="106" d="100"/>
          <a:sy n="106" d="100"/>
        </p:scale>
        <p:origin x="189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8/10/relationships/authors" Target="author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9D7E9F-8A00-4FC4-B5F8-D32C19A7057B}" type="datetimeFigureOut">
              <a:rPr lang="en-US" smtClean="0"/>
              <a:pPr/>
              <a:t>10/3/2025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3D8CB-A175-4F35-AD67-71F4BA2C1446}" type="slidenum">
              <a:rPr lang="en-GB" smtClean="0"/>
              <a:pPr/>
              <a:t>‹#›</a:t>
            </a:fld>
            <a:endParaRPr lang="en-GB"/>
          </a:p>
        </p:txBody>
      </p:sp>
    </p:spTree>
    <p:extLst>
      <p:ext uri="{BB962C8B-B14F-4D97-AF65-F5344CB8AC3E}">
        <p14:creationId xmlns:p14="http://schemas.microsoft.com/office/powerpoint/2010/main" val="3758258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a:t>
            </a:fld>
            <a:endParaRPr lang="en-GB"/>
          </a:p>
        </p:txBody>
      </p:sp>
    </p:spTree>
    <p:extLst>
      <p:ext uri="{BB962C8B-B14F-4D97-AF65-F5344CB8AC3E}">
        <p14:creationId xmlns:p14="http://schemas.microsoft.com/office/powerpoint/2010/main" val="685525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D8CB-A175-4F35-AD67-71F4BA2C1446}" type="slidenum">
              <a:rPr lang="en-GB" smtClean="0"/>
              <a:pPr/>
              <a:t>6</a:t>
            </a:fld>
            <a:endParaRPr lang="en-GB"/>
          </a:p>
        </p:txBody>
      </p:sp>
    </p:spTree>
    <p:extLst>
      <p:ext uri="{BB962C8B-B14F-4D97-AF65-F5344CB8AC3E}">
        <p14:creationId xmlns:p14="http://schemas.microsoft.com/office/powerpoint/2010/main" val="1552532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Bullet points of key info- the rest can be explained </a:t>
            </a:r>
            <a:r>
              <a:rPr lang="en-US" dirty="0" err="1">
                <a:cs typeface="Calibri"/>
              </a:rPr>
              <a:t>prally</a:t>
            </a:r>
          </a:p>
        </p:txBody>
      </p:sp>
      <p:sp>
        <p:nvSpPr>
          <p:cNvPr id="4" name="Slide Number Placeholder 3"/>
          <p:cNvSpPr>
            <a:spLocks noGrp="1"/>
          </p:cNvSpPr>
          <p:nvPr>
            <p:ph type="sldNum" sz="quarter" idx="5"/>
          </p:nvPr>
        </p:nvSpPr>
        <p:spPr/>
        <p:txBody>
          <a:bodyPr/>
          <a:lstStyle/>
          <a:p>
            <a:fld id="{73D3D8CB-A175-4F35-AD67-71F4BA2C1446}" type="slidenum">
              <a:rPr lang="en-GB" smtClean="0"/>
              <a:pPr/>
              <a:t>14</a:t>
            </a:fld>
            <a:endParaRPr lang="en-GB"/>
          </a:p>
        </p:txBody>
      </p:sp>
    </p:spTree>
    <p:extLst>
      <p:ext uri="{BB962C8B-B14F-4D97-AF65-F5344CB8AC3E}">
        <p14:creationId xmlns:p14="http://schemas.microsoft.com/office/powerpoint/2010/main" val="1018940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cs typeface="Calibri"/>
              </a:rPr>
              <a:t>BUllet</a:t>
            </a:r>
            <a:r>
              <a:rPr lang="en-US" dirty="0">
                <a:cs typeface="Calibri"/>
              </a:rPr>
              <a:t> point key info</a:t>
            </a:r>
          </a:p>
        </p:txBody>
      </p:sp>
      <p:sp>
        <p:nvSpPr>
          <p:cNvPr id="4" name="Slide Number Placeholder 3"/>
          <p:cNvSpPr>
            <a:spLocks noGrp="1"/>
          </p:cNvSpPr>
          <p:nvPr>
            <p:ph type="sldNum" sz="quarter" idx="5"/>
          </p:nvPr>
        </p:nvSpPr>
        <p:spPr/>
        <p:txBody>
          <a:bodyPr/>
          <a:lstStyle/>
          <a:p>
            <a:fld id="{73D3D8CB-A175-4F35-AD67-71F4BA2C1446}" type="slidenum">
              <a:rPr lang="en-GB" smtClean="0"/>
              <a:pPr/>
              <a:t>15</a:t>
            </a:fld>
            <a:endParaRPr lang="en-GB"/>
          </a:p>
        </p:txBody>
      </p:sp>
    </p:spTree>
    <p:extLst>
      <p:ext uri="{BB962C8B-B14F-4D97-AF65-F5344CB8AC3E}">
        <p14:creationId xmlns:p14="http://schemas.microsoft.com/office/powerpoint/2010/main" val="3452338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earrings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Only have kit on days for 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what days, still some places in clubs</a:t>
            </a:r>
          </a:p>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17</a:t>
            </a:fld>
            <a:endParaRPr lang="en-GB"/>
          </a:p>
        </p:txBody>
      </p:sp>
    </p:spTree>
    <p:extLst>
      <p:ext uri="{BB962C8B-B14F-4D97-AF65-F5344CB8AC3E}">
        <p14:creationId xmlns:p14="http://schemas.microsoft.com/office/powerpoint/2010/main" val="3514067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Could this be renamed outdoor learning?</a:t>
            </a:r>
          </a:p>
        </p:txBody>
      </p:sp>
      <p:sp>
        <p:nvSpPr>
          <p:cNvPr id="4" name="Slide Number Placeholder 3"/>
          <p:cNvSpPr>
            <a:spLocks noGrp="1"/>
          </p:cNvSpPr>
          <p:nvPr>
            <p:ph type="sldNum" sz="quarter" idx="5"/>
          </p:nvPr>
        </p:nvSpPr>
        <p:spPr/>
        <p:txBody>
          <a:bodyPr/>
          <a:lstStyle/>
          <a:p>
            <a:fld id="{73D3D8CB-A175-4F35-AD67-71F4BA2C1446}" type="slidenum">
              <a:rPr lang="en-GB" smtClean="0"/>
              <a:pPr/>
              <a:t>19</a:t>
            </a:fld>
            <a:endParaRPr lang="en-GB"/>
          </a:p>
        </p:txBody>
      </p:sp>
    </p:spTree>
    <p:extLst>
      <p:ext uri="{BB962C8B-B14F-4D97-AF65-F5344CB8AC3E}">
        <p14:creationId xmlns:p14="http://schemas.microsoft.com/office/powerpoint/2010/main" val="2931231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 / peer</a:t>
            </a:r>
            <a:r>
              <a:rPr lang="en-US" baseline="0" dirty="0"/>
              <a:t> assessment </a:t>
            </a:r>
            <a:r>
              <a:rPr lang="mr-IN" baseline="0" dirty="0"/>
              <a:t>–</a:t>
            </a:r>
            <a:r>
              <a:rPr lang="en-US" baseline="0" dirty="0"/>
              <a:t> how it works</a:t>
            </a:r>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20</a:t>
            </a:fld>
            <a:endParaRPr lang="en-GB"/>
          </a:p>
        </p:txBody>
      </p:sp>
    </p:spTree>
    <p:extLst>
      <p:ext uri="{BB962C8B-B14F-4D97-AF65-F5344CB8AC3E}">
        <p14:creationId xmlns:p14="http://schemas.microsoft.com/office/powerpoint/2010/main" val="8606153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wireframeOverlay-Home.png"/>
          <p:cNvPicPr>
            <a:picLocks noChangeAspect="1"/>
          </p:cNvPicPr>
          <p:nvPr/>
        </p:nvPicPr>
        <p:blipFill>
          <a:blip r:embed="rId2"/>
          <a:srcRect t="-93973"/>
          <a:stretch>
            <a:fillRect/>
          </a:stretch>
        </p:blipFill>
        <p:spPr>
          <a:xfrm>
            <a:off x="179294" y="1183341"/>
            <a:ext cx="8787384" cy="5276725"/>
          </a:xfrm>
          <a:prstGeom prst="rect">
            <a:avLst/>
          </a:prstGeom>
          <a:gradFill>
            <a:gsLst>
              <a:gs pos="0">
                <a:schemeClr val="tx2"/>
              </a:gs>
              <a:gs pos="100000">
                <a:schemeClr val="bg2"/>
              </a:gs>
            </a:gsLst>
            <a:lin ang="5400000" scaled="0"/>
          </a:gradFill>
        </p:spPr>
      </p:pic>
      <p:sp>
        <p:nvSpPr>
          <p:cNvPr id="2" name="Title 1"/>
          <p:cNvSpPr>
            <a:spLocks noGrp="1"/>
          </p:cNvSpPr>
          <p:nvPr>
            <p:ph type="ctrTitle"/>
          </p:nvPr>
        </p:nvSpPr>
        <p:spPr>
          <a:xfrm>
            <a:off x="417513" y="2168338"/>
            <a:ext cx="8307387" cy="1619250"/>
          </a:xfrm>
        </p:spPr>
        <p:txBody>
          <a:bodyPr/>
          <a:lstStyle>
            <a:lvl1pPr algn="ctr">
              <a:defRPr sz="4800"/>
            </a:lvl1pPr>
          </a:lstStyle>
          <a:p>
            <a:r>
              <a:rPr lang="en-GB"/>
              <a:t>Click to edit Master title style</a:t>
            </a:r>
            <a:endParaRPr/>
          </a:p>
        </p:txBody>
      </p:sp>
      <p:sp>
        <p:nvSpPr>
          <p:cNvPr id="3" name="Subtitle 2"/>
          <p:cNvSpPr>
            <a:spLocks noGrp="1"/>
          </p:cNvSpPr>
          <p:nvPr>
            <p:ph type="subTitle" idx="1"/>
          </p:nvPr>
        </p:nvSpPr>
        <p:spPr>
          <a:xfrm>
            <a:off x="417513" y="3810000"/>
            <a:ext cx="8307387" cy="753036"/>
          </a:xfrm>
        </p:spPr>
        <p:txBody>
          <a:bodyPr>
            <a:normAutofit/>
          </a:bodyPr>
          <a:lstStyle>
            <a:lvl1pPr marL="0" indent="0" algn="ctr">
              <a:spcBef>
                <a:spcPts val="30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pic>
        <p:nvPicPr>
          <p:cNvPr id="8" name="Picture 7" descr="DirectionalButtons-RightOnly.png"/>
          <p:cNvPicPr>
            <a:picLocks noChangeAspect="1"/>
          </p:cNvPicPr>
          <p:nvPr/>
        </p:nvPicPr>
        <p:blipFill>
          <a:blip r:embed="rId3"/>
          <a:stretch>
            <a:fillRect/>
          </a:stretch>
        </p:blipFill>
        <p:spPr>
          <a:xfrm>
            <a:off x="7822266" y="533400"/>
            <a:ext cx="752475" cy="352425"/>
          </a:xfrm>
          <a:prstGeom prst="rect">
            <a:avLst/>
          </a:prstGeom>
        </p:spPr>
      </p:pic>
      <p:sp>
        <p:nvSpPr>
          <p:cNvPr id="9"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a:xfrm>
            <a:off x="415925" y="2756646"/>
            <a:ext cx="8308975" cy="3491753"/>
          </a:xfrm>
        </p:spPr>
        <p:txBody>
          <a:bodyPr>
            <a:normAutofit/>
          </a:bodyPr>
          <a:lstStyle>
            <a:lvl1pPr>
              <a:defRPr sz="2000"/>
            </a:lvl1pPr>
            <a:lvl2pPr>
              <a:defRPr sz="1800"/>
            </a:lvl2pPr>
            <a:lvl3pPr>
              <a:defRPr sz="1800"/>
            </a:lvl3pPr>
            <a:lvl4pPr>
              <a:defRPr sz="1800"/>
            </a:lvl4pPr>
            <a:lvl5pP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Alt.">
    <p:spTree>
      <p:nvGrpSpPr>
        <p:cNvPr id="1" name=""/>
        <p:cNvGrpSpPr/>
        <p:nvPr/>
      </p:nvGrpSpPr>
      <p:grpSpPr>
        <a:xfrm>
          <a:off x="0" y="0"/>
          <a:ext cx="0" cy="0"/>
          <a:chOff x="0" y="0"/>
          <a:chExt cx="0" cy="0"/>
        </a:xfrm>
      </p:grpSpPr>
      <p:pic>
        <p:nvPicPr>
          <p:cNvPr id="8" name="Picture 7" descr="wireframeOverlay-TCFull.png"/>
          <p:cNvPicPr>
            <a:picLocks noChangeAspect="1"/>
          </p:cNvPicPr>
          <p:nvPr/>
        </p:nvPicPr>
        <p:blipFill>
          <a:blip r:embed="rId2"/>
          <a:srcRect l="-198711"/>
          <a:stretch>
            <a:fillRect/>
          </a:stretch>
        </p:blipFill>
        <p:spPr>
          <a:xfrm>
            <a:off x="177999" y="1179576"/>
            <a:ext cx="8788373" cy="5276088"/>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1pPr>
              <a:buClrTx/>
              <a:defRPr>
                <a:solidFill>
                  <a:schemeClr val="bg1"/>
                </a:solidFill>
              </a:defRPr>
            </a:lvl1pPr>
            <a:lvl2pPr>
              <a:buClr>
                <a:schemeClr val="bg1">
                  <a:lumMod val="75000"/>
                </a:schemeClr>
              </a:buClr>
              <a:defRPr>
                <a:solidFill>
                  <a:schemeClr val="bg1"/>
                </a:solidFill>
              </a:defRPr>
            </a:lvl2pPr>
            <a:lvl3pPr>
              <a:buClrTx/>
              <a:defRPr>
                <a:solidFill>
                  <a:schemeClr val="bg1"/>
                </a:solidFill>
              </a:defRPr>
            </a:lvl3pPr>
            <a:lvl4pPr>
              <a:buClr>
                <a:schemeClr val="bg1">
                  <a:lumMod val="75000"/>
                </a:schemeClr>
              </a:buClr>
              <a:defRPr>
                <a:solidFill>
                  <a:schemeClr val="bg1"/>
                </a:solidFill>
              </a:defRPr>
            </a:lvl4pPr>
            <a:lvl5pPr>
              <a:buClrTx/>
              <a:defRPr>
                <a:solidFill>
                  <a:schemeClr val="bg1"/>
                </a:solidFill>
              </a:defRPr>
            </a:lvl5pPr>
            <a:lvl6pPr>
              <a:buClr>
                <a:schemeClr val="bg1">
                  <a:lumMod val="75000"/>
                </a:schemeClr>
              </a:buClr>
              <a:defRPr lang="en-US" sz="1800" kern="1200" dirty="0" smtClean="0">
                <a:solidFill>
                  <a:schemeClr val="bg1"/>
                </a:solidFill>
                <a:latin typeface="+mn-lt"/>
                <a:ea typeface="+mn-ea"/>
                <a:cs typeface="+mn-cs"/>
              </a:defRPr>
            </a:lvl6pPr>
            <a:lvl7pPr>
              <a:buClr>
                <a:schemeClr val="bg1"/>
              </a:buClr>
              <a:defRPr lang="en-US" sz="1800" kern="1200" dirty="0" smtClean="0">
                <a:solidFill>
                  <a:schemeClr val="bg1"/>
                </a:solidFill>
                <a:latin typeface="+mn-lt"/>
                <a:ea typeface="+mn-ea"/>
                <a:cs typeface="+mn-cs"/>
              </a:defRPr>
            </a:lvl7pPr>
            <a:lvl8pPr>
              <a:buClr>
                <a:schemeClr val="bg1">
                  <a:lumMod val="75000"/>
                </a:schemeClr>
              </a:buClr>
              <a:defRPr lang="en-US" sz="1800" kern="1200" dirty="0" smtClean="0">
                <a:solidFill>
                  <a:schemeClr val="bg1"/>
                </a:solidFill>
                <a:latin typeface="+mn-lt"/>
                <a:ea typeface="+mn-ea"/>
                <a:cs typeface="+mn-cs"/>
              </a:defRPr>
            </a:lvl8pPr>
            <a:lvl9pPr>
              <a:buClr>
                <a:schemeClr val="bg1"/>
              </a:buClr>
              <a:defRPr sz="1800" kern="1200" dirty="0">
                <a:solidFill>
                  <a:schemeClr val="bg1"/>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wireframeOverlay-SectionH.png"/>
          <p:cNvPicPr>
            <a:picLocks noChangeAspect="1"/>
          </p:cNvPicPr>
          <p:nvPr/>
        </p:nvPicPr>
        <p:blipFill>
          <a:blip r:embed="rId2"/>
          <a:srcRect r="-91875"/>
          <a:stretch>
            <a:fillRect/>
          </a:stretch>
        </p:blipFill>
        <p:spPr>
          <a:xfrm>
            <a:off x="182880" y="1179576"/>
            <a:ext cx="8785105" cy="5276088"/>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2133600" y="3429000"/>
            <a:ext cx="6591300" cy="1371600"/>
          </a:xfrm>
        </p:spPr>
        <p:txBody>
          <a:bodyPr anchor="b" anchorCtr="0"/>
          <a:lstStyle>
            <a:lvl1pPr algn="r">
              <a:defRPr sz="4800" b="0" cap="none" baseline="0"/>
            </a:lvl1pPr>
          </a:lstStyle>
          <a:p>
            <a:r>
              <a:rPr lang="en-GB"/>
              <a:t>Click to edit Master title style</a:t>
            </a:r>
            <a:endParaRPr dirty="0"/>
          </a:p>
        </p:txBody>
      </p:sp>
      <p:sp>
        <p:nvSpPr>
          <p:cNvPr id="3" name="Text Placeholder 2"/>
          <p:cNvSpPr>
            <a:spLocks noGrp="1"/>
          </p:cNvSpPr>
          <p:nvPr>
            <p:ph type="body" idx="1"/>
          </p:nvPr>
        </p:nvSpPr>
        <p:spPr>
          <a:xfrm>
            <a:off x="2133600" y="4800599"/>
            <a:ext cx="6591300" cy="1066801"/>
          </a:xfrm>
        </p:spPr>
        <p:txBody>
          <a:bodyPr anchor="t" anchorCtr="0">
            <a:normAutofit/>
          </a:bodyPr>
          <a:lstStyle>
            <a:lvl1pPr marL="0" indent="0" algn="r">
              <a:spcBef>
                <a:spcPts val="30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416859"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873214"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416859"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16859"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873752"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873752"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10020D32-75B5-400B-BBEC-D21AB9070492}" type="datetimeFigureOut">
              <a:rPr lang="en-US" smtClean="0"/>
              <a:pPr/>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10020D32-75B5-400B-BBEC-D21AB9070492}" type="datetimeFigureOut">
              <a:rPr lang="en-US" smtClean="0"/>
              <a:pPr/>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wireframeOverlay-ContentCap.png"/>
          <p:cNvPicPr>
            <a:picLocks noChangeAspect="1"/>
          </p:cNvPicPr>
          <p:nvPr/>
        </p:nvPicPr>
        <p:blipFill>
          <a:blip r:embed="rId2"/>
          <a:srcRect b="-135871"/>
          <a:stretch>
            <a:fillRect/>
          </a:stretch>
        </p:blipFill>
        <p:spPr>
          <a:xfrm>
            <a:off x="182880" y="1179575"/>
            <a:ext cx="4228522" cy="5274037"/>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3697941" cy="1162050"/>
          </a:xfrm>
        </p:spPr>
        <p:txBody>
          <a:bodyPr anchor="b"/>
          <a:lstStyle>
            <a:lvl1pPr algn="l">
              <a:defRPr sz="2800" b="0">
                <a:solidFill>
                  <a:schemeClr val="bg1"/>
                </a:solidFill>
              </a:defRPr>
            </a:lvl1pPr>
          </a:lstStyle>
          <a:p>
            <a:r>
              <a:rPr lang="en-GB"/>
              <a:t>Click to edit Master title style</a:t>
            </a:r>
            <a:endParaRPr/>
          </a:p>
        </p:txBody>
      </p:sp>
      <p:sp>
        <p:nvSpPr>
          <p:cNvPr id="3" name="Content Placeholder 2"/>
          <p:cNvSpPr>
            <a:spLocks noGrp="1"/>
          </p:cNvSpPr>
          <p:nvPr>
            <p:ph idx="1"/>
          </p:nvPr>
        </p:nvSpPr>
        <p:spPr>
          <a:xfrm>
            <a:off x="4612341" y="1600200"/>
            <a:ext cx="4101353" cy="46529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416859" y="2837329"/>
            <a:ext cx="3697941" cy="3415834"/>
          </a:xfrm>
        </p:spPr>
        <p:txBody>
          <a:bodyPr vert="horz" lIns="91440" tIns="45720" rIns="91440" bIns="45720" rtlCol="0">
            <a:normAutofit/>
          </a:bodyPr>
          <a:lstStyle>
            <a:lvl1pPr marL="0" indent="0">
              <a:spcBef>
                <a:spcPts val="600"/>
              </a:spcBef>
              <a:buNone/>
              <a:defRPr sz="1600" kern="1200">
                <a:solidFill>
                  <a:schemeClr val="bg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tx1">
                  <a:lumMod val="50000"/>
                  <a:lumOff val="50000"/>
                </a:schemeClr>
              </a:buClr>
              <a:buSzPct val="70000"/>
              <a:buFont typeface="Wingdings" pitchFamily="2" charset="2"/>
              <a:buNone/>
            </a:pPr>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416859" y="1466850"/>
            <a:ext cx="8308039" cy="1128432"/>
          </a:xfr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007224" y="2623296"/>
            <a:ext cx="4717676" cy="38312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430213" y="2770187"/>
            <a:ext cx="3429093" cy="3576825"/>
          </a:xfrm>
        </p:spPr>
        <p:txBody>
          <a:bodyPr>
            <a:normAutofit/>
          </a:bodyPr>
          <a:lstStyle>
            <a:lvl1pPr marL="0" indent="0">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Alt.">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182880"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4313891" cy="1162050"/>
          </a:xfrm>
        </p:spPr>
        <p:txBody>
          <a:bodyPr anchor="b"/>
          <a:lstStyle>
            <a:lvl1pPr algn="l">
              <a:defRPr sz="2800" b="0">
                <a:solidFill>
                  <a:schemeClr val="bg1"/>
                </a:solidFill>
              </a:defRPr>
            </a:lvl1pPr>
          </a:lstStyle>
          <a:p>
            <a:r>
              <a:rPr lang="en-GB"/>
              <a:t>Click to edit Master title style</a:t>
            </a:r>
            <a:endParaRPr dirty="0"/>
          </a:p>
        </p:txBody>
      </p:sp>
      <p:sp>
        <p:nvSpPr>
          <p:cNvPr id="4" name="Text Placeholder 3"/>
          <p:cNvSpPr>
            <a:spLocks noGrp="1"/>
          </p:cNvSpPr>
          <p:nvPr>
            <p:ph type="body" sz="half" idx="2"/>
          </p:nvPr>
        </p:nvSpPr>
        <p:spPr>
          <a:xfrm>
            <a:off x="416859"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11" name="Picture Placeholder 10"/>
          <p:cNvSpPr>
            <a:spLocks noGrp="1"/>
          </p:cNvSpPr>
          <p:nvPr>
            <p:ph type="pic" sz="quarter" idx="13"/>
          </p:nvPr>
        </p:nvSpPr>
        <p:spPr>
          <a:xfrm>
            <a:off x="5298140" y="1169894"/>
            <a:ext cx="3671047" cy="5276088"/>
          </a:xfrm>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182880" y="1169894"/>
            <a:ext cx="8787384" cy="2106706"/>
          </a:xfrm>
        </p:spPr>
        <p:txBody>
          <a:bodyPr/>
          <a:lstStyle>
            <a:lvl1pPr>
              <a:buNone/>
              <a:defRPr/>
            </a:lvl1pPr>
          </a:lstStyle>
          <a:p>
            <a:r>
              <a:rPr lang="en-GB"/>
              <a:t>Drag picture to placeholder or click icon to add</a:t>
            </a:r>
            <a:endParaRPr/>
          </a:p>
        </p:txBody>
      </p:sp>
      <p:sp>
        <p:nvSpPr>
          <p:cNvPr id="10" name="Rectangle 9"/>
          <p:cNvSpPr/>
          <p:nvPr/>
        </p:nvSpPr>
        <p:spPr>
          <a:xfrm>
            <a:off x="182880" y="3281082"/>
            <a:ext cx="8787384" cy="3174582"/>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859" y="3329268"/>
            <a:ext cx="8346141" cy="1014132"/>
          </a:xfrm>
        </p:spPr>
        <p:txBody>
          <a:bodyPr anchor="b"/>
          <a:lstStyle>
            <a:lvl1pPr algn="l">
              <a:defRPr sz="36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6859" y="4343399"/>
            <a:ext cx="8346141" cy="1909763"/>
          </a:xfrm>
        </p:spPr>
        <p:txBody>
          <a:bodyPr>
            <a:normAutofit/>
          </a:bodyPr>
          <a:lstStyle>
            <a:lvl1pPr marL="0" indent="0">
              <a:lnSpc>
                <a:spcPct val="110000"/>
              </a:lnSpc>
              <a:spcBef>
                <a:spcPts val="600"/>
              </a:spcBef>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3835212"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91000" y="1680882"/>
            <a:ext cx="4313891" cy="1162050"/>
          </a:xfrm>
        </p:spPr>
        <p:txBody>
          <a:bodyPr anchor="b"/>
          <a:lstStyle>
            <a:lvl1pPr algn="l">
              <a:defRPr sz="28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91000"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8" name="Picture Placeholder 10"/>
          <p:cNvSpPr>
            <a:spLocks noGrp="1"/>
          </p:cNvSpPr>
          <p:nvPr>
            <p:ph type="pic" sz="quarter" idx="14"/>
          </p:nvPr>
        </p:nvSpPr>
        <p:spPr>
          <a:xfrm>
            <a:off x="182880" y="1179576"/>
            <a:ext cx="3671047" cy="2205318"/>
          </a:xfrm>
        </p:spPr>
        <p:txBody>
          <a:bodyPr/>
          <a:lstStyle>
            <a:lvl1pPr>
              <a:buNone/>
              <a:defRPr/>
            </a:lvl1pPr>
          </a:lstStyle>
          <a:p>
            <a:r>
              <a:rPr lang="en-GB"/>
              <a:t>Drag picture to placeholder or click icon to add</a:t>
            </a:r>
            <a:endParaRPr/>
          </a:p>
        </p:txBody>
      </p:sp>
      <p:sp>
        <p:nvSpPr>
          <p:cNvPr id="10" name="Picture Placeholder 10"/>
          <p:cNvSpPr>
            <a:spLocks noGrp="1"/>
          </p:cNvSpPr>
          <p:nvPr>
            <p:ph type="pic" sz="quarter" idx="15"/>
          </p:nvPr>
        </p:nvSpPr>
        <p:spPr>
          <a:xfrm>
            <a:off x="2015983" y="3383280"/>
            <a:ext cx="1837944" cy="3072384"/>
          </a:xfrm>
        </p:spPr>
        <p:txBody>
          <a:bodyPr/>
          <a:lstStyle>
            <a:lvl1pPr>
              <a:buNone/>
              <a:defRPr/>
            </a:lvl1pPr>
          </a:lstStyle>
          <a:p>
            <a:r>
              <a:rPr lang="en-GB"/>
              <a:t>Drag picture to placeholder or click icon to add</a:t>
            </a:r>
            <a:endParaRPr/>
          </a:p>
        </p:txBody>
      </p:sp>
      <p:sp>
        <p:nvSpPr>
          <p:cNvPr id="12" name="Picture Placeholder 10"/>
          <p:cNvSpPr>
            <a:spLocks noGrp="1"/>
          </p:cNvSpPr>
          <p:nvPr>
            <p:ph type="pic" sz="quarter" idx="16"/>
          </p:nvPr>
        </p:nvSpPr>
        <p:spPr>
          <a:xfrm>
            <a:off x="182880" y="3383280"/>
            <a:ext cx="1837944" cy="3072384"/>
          </a:xfrm>
        </p:spPr>
        <p:txBody>
          <a:bodyPr/>
          <a:lstStyle>
            <a:lvl1pPr>
              <a:buNone/>
              <a:defRPr/>
            </a:lvl1pPr>
          </a:lstStyle>
          <a:p>
            <a:r>
              <a:rPr lang="en-GB"/>
              <a:t>Drag picture to placeholder or click icon to add</a:t>
            </a:r>
            <a:endParaRPr/>
          </a:p>
        </p:txBody>
      </p:sp>
      <p:sp>
        <p:nvSpPr>
          <p:cNvPr id="13"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wireframeOverlay-VerticalTC.png"/>
          <p:cNvPicPr>
            <a:picLocks noChangeAspect="1"/>
          </p:cNvPicPr>
          <p:nvPr/>
        </p:nvPicPr>
        <p:blipFill>
          <a:blip r:embed="rId2"/>
          <a:srcRect t="-93650"/>
          <a:stretch>
            <a:fillRect/>
          </a:stretch>
        </p:blipFill>
        <p:spPr>
          <a:xfrm>
            <a:off x="7445188" y="1178128"/>
            <a:ext cx="1524000" cy="5275339"/>
          </a:xfrm>
          <a:prstGeom prst="rect">
            <a:avLst/>
          </a:prstGeom>
          <a:gradFill>
            <a:gsLst>
              <a:gs pos="0">
                <a:schemeClr val="tx2"/>
              </a:gs>
              <a:gs pos="100000">
                <a:schemeClr val="bg2"/>
              </a:gs>
            </a:gsLst>
            <a:lin ang="5400000" scaled="0"/>
          </a:gradFill>
        </p:spPr>
      </p:pic>
      <p:sp>
        <p:nvSpPr>
          <p:cNvPr id="2" name="Vertical Title 1"/>
          <p:cNvSpPr>
            <a:spLocks noGrp="1"/>
          </p:cNvSpPr>
          <p:nvPr>
            <p:ph type="title" orient="vert"/>
          </p:nvPr>
        </p:nvSpPr>
        <p:spPr>
          <a:xfrm>
            <a:off x="7440705" y="1398494"/>
            <a:ext cx="1447800" cy="4849906"/>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417513" y="1398494"/>
            <a:ext cx="6669087" cy="4849906"/>
          </a:xfrm>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losin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
        <p:nvSpPr>
          <p:cNvPr id="5" name="Rectangle 4"/>
          <p:cNvSpPr/>
          <p:nvPr/>
        </p:nvSpPr>
        <p:spPr>
          <a:xfrm>
            <a:off x="182880" y="1179576"/>
            <a:ext cx="8787384" cy="5276088"/>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6" name="Picture 5" descr="DirectionalButtons-LeftOnlyOnly.png"/>
          <p:cNvPicPr>
            <a:picLocks noChangeAspect="1"/>
          </p:cNvPicPr>
          <p:nvPr/>
        </p:nvPicPr>
        <p:blipFill>
          <a:blip r:embed="rId2"/>
          <a:stretch>
            <a:fillRect/>
          </a:stretch>
        </p:blipFill>
        <p:spPr>
          <a:xfrm>
            <a:off x="7837488" y="538163"/>
            <a:ext cx="752475" cy="35242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15925" y="1456765"/>
            <a:ext cx="8308975" cy="1143000"/>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415925" y="2770188"/>
            <a:ext cx="8308975" cy="34782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6450105" y="6454588"/>
            <a:ext cx="2398059" cy="228600"/>
          </a:xfrm>
          <a:prstGeom prst="rect">
            <a:avLst/>
          </a:prstGeom>
        </p:spPr>
        <p:txBody>
          <a:bodyPr vert="horz" lIns="91440" tIns="45720" rIns="91440" bIns="45720" rtlCol="0" anchor="ctr"/>
          <a:lstStyle>
            <a:lvl1pPr algn="r">
              <a:defRPr sz="1000">
                <a:solidFill>
                  <a:schemeClr val="tx1">
                    <a:lumMod val="75000"/>
                    <a:lumOff val="25000"/>
                  </a:schemeClr>
                </a:solidFill>
              </a:defRPr>
            </a:lvl1pPr>
          </a:lstStyle>
          <a:p>
            <a:fld id="{10020D32-75B5-400B-BBEC-D21AB9070492}" type="datetimeFigureOut">
              <a:rPr lang="en-US" smtClean="0"/>
              <a:pPr/>
              <a:t>10/3/2025</a:t>
            </a:fld>
            <a:endParaRPr lang="en-US"/>
          </a:p>
        </p:txBody>
      </p:sp>
      <p:sp>
        <p:nvSpPr>
          <p:cNvPr id="5" name="Footer Placeholder 4"/>
          <p:cNvSpPr>
            <a:spLocks noGrp="1"/>
          </p:cNvSpPr>
          <p:nvPr>
            <p:ph type="ftr" sz="quarter" idx="3"/>
          </p:nvPr>
        </p:nvSpPr>
        <p:spPr>
          <a:xfrm>
            <a:off x="259976" y="6454588"/>
            <a:ext cx="3657600" cy="228600"/>
          </a:xfrm>
          <a:prstGeom prst="rect">
            <a:avLst/>
          </a:prstGeom>
        </p:spPr>
        <p:txBody>
          <a:bodyPr vert="horz" lIns="91440" tIns="45720" rIns="91440" bIns="45720" rtlCol="0" anchor="ctr"/>
          <a:lstStyle>
            <a:lvl1pPr algn="l">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8382000" y="1219200"/>
            <a:ext cx="533400" cy="365125"/>
          </a:xfrm>
          <a:prstGeom prst="rect">
            <a:avLst/>
          </a:prstGeom>
        </p:spPr>
        <p:txBody>
          <a:bodyPr vert="horz" lIns="91440" tIns="45720" rIns="91440" bIns="45720" rtlCol="0" anchor="ctr"/>
          <a:lstStyle>
            <a:lvl1pPr algn="r">
              <a:defRPr sz="1200">
                <a:solidFill>
                  <a:schemeClr val="bg1"/>
                </a:solidFill>
              </a:defRPr>
            </a:lvl1pPr>
          </a:lstStyle>
          <a:p>
            <a:fld id="{F8BB780E-CF7D-4BDD-BD9D-7401584461C5}" type="slidenum">
              <a:rPr lang="en-US" smtClean="0"/>
              <a:pPr/>
              <a:t>‹#›</a:t>
            </a:fld>
            <a:endParaRPr lang="en-US"/>
          </a:p>
        </p:txBody>
      </p:sp>
      <p:pic>
        <p:nvPicPr>
          <p:cNvPr id="7" name="Picture 6" descr="HomeButton.png">
            <a:hlinkClick r:id="" action="ppaction://hlinkshowjump?jump=firstslide"/>
          </p:cNvPr>
          <p:cNvPicPr>
            <a:picLocks noChangeAspect="1"/>
          </p:cNvPicPr>
          <p:nvPr/>
        </p:nvPicPr>
        <p:blipFill>
          <a:blip r:embed="rId18"/>
          <a:stretch>
            <a:fillRect/>
          </a:stretch>
        </p:blipFill>
        <p:spPr>
          <a:xfrm>
            <a:off x="552450" y="526116"/>
            <a:ext cx="457200" cy="352425"/>
          </a:xfrm>
          <a:prstGeom prst="rect">
            <a:avLst/>
          </a:prstGeom>
        </p:spPr>
      </p:pic>
      <p:pic>
        <p:nvPicPr>
          <p:cNvPr id="10" name="Picture 9" descr="DirectionalButtons-Full.png"/>
          <p:cNvPicPr>
            <a:picLocks noChangeAspect="1"/>
          </p:cNvPicPr>
          <p:nvPr/>
        </p:nvPicPr>
        <p:blipFill>
          <a:blip r:embed="rId19"/>
          <a:stretch>
            <a:fillRect/>
          </a:stretch>
        </p:blipFill>
        <p:spPr>
          <a:xfrm>
            <a:off x="7826188" y="526116"/>
            <a:ext cx="752475" cy="352425"/>
          </a:xfrm>
          <a:prstGeom prst="rect">
            <a:avLst/>
          </a:prstGeom>
        </p:spPr>
      </p:pic>
    </p:spTree>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 id="2147483821" r:id="rId16"/>
  </p:sldLayoutIdLst>
  <p:txStyles>
    <p:titleStyle>
      <a:lvl1pPr algn="l" defTabSz="914400" rtl="0" eaLnBrk="1" latinLnBrk="0" hangingPunct="1">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spcBef>
          <a:spcPts val="2000"/>
        </a:spcBef>
        <a:buClr>
          <a:schemeClr val="tx1">
            <a:lumMod val="50000"/>
            <a:lumOff val="50000"/>
          </a:schemeClr>
        </a:buClr>
        <a:buSzPct val="70000"/>
        <a:buFont typeface="Wingdings" pitchFamily="2" charset="2"/>
        <a:buChar char="l"/>
        <a:defRPr sz="2000" kern="1200">
          <a:solidFill>
            <a:schemeClr val="tx1">
              <a:lumMod val="75000"/>
              <a:lumOff val="25000"/>
            </a:schemeClr>
          </a:solidFill>
          <a:latin typeface="+mn-lt"/>
          <a:ea typeface="+mn-ea"/>
          <a:cs typeface="+mn-cs"/>
        </a:defRPr>
      </a:lvl1pPr>
      <a:lvl2pPr marL="4572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2pPr>
      <a:lvl3pPr marL="6858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3pPr>
      <a:lvl4pPr marL="9144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4pPr>
      <a:lvl5pPr marL="11430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5pPr>
      <a:lvl6pPr marL="1377950"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6pPr>
      <a:lvl7pPr marL="1603375"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7pPr>
      <a:lvl8pPr marL="1830388"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8pPr>
      <a:lvl9pPr marL="2057400"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notesSlide" Target="../notesSlides/notesSlide2.xml"/><Relationship Id="rId16"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1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mailto:admin@st-josephs.suffolk.sch.uk"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3212976"/>
            <a:ext cx="8307387" cy="1619250"/>
          </a:xfrm>
        </p:spPr>
        <p:txBody>
          <a:bodyPr>
            <a:normAutofit fontScale="90000"/>
          </a:bodyPr>
          <a:lstStyle/>
          <a:p>
            <a:br>
              <a:rPr lang="en-GB" sz="3600" dirty="0"/>
            </a:br>
            <a:br>
              <a:rPr lang="en-GB" sz="3600" dirty="0"/>
            </a:br>
            <a:br>
              <a:rPr lang="en-GB" sz="3600" dirty="0"/>
            </a:br>
            <a:br>
              <a:rPr lang="en-GB" sz="3600" dirty="0"/>
            </a:br>
            <a:br>
              <a:rPr lang="en-GB" sz="3600" dirty="0"/>
            </a:br>
            <a:br>
              <a:rPr lang="en-GB" sz="3600" dirty="0"/>
            </a:br>
            <a:r>
              <a:rPr lang="en-GB" sz="4400" b="1" dirty="0">
                <a:latin typeface="+mn-lt"/>
                <a:cs typeface="Times New Roman" panose="02020603050405020304" pitchFamily="18" charset="0"/>
              </a:rPr>
              <a:t>St Joseph’s Roman Catholic Primary School</a:t>
            </a:r>
            <a:br>
              <a:rPr lang="en-GB" sz="3600" b="1" dirty="0"/>
            </a:br>
            <a:br>
              <a:rPr lang="en-GB" sz="3600" b="1" dirty="0"/>
            </a:br>
            <a:r>
              <a:rPr lang="en-GB" sz="3600" b="1" dirty="0">
                <a:latin typeface="Kinetic Letters Unjoined" panose="00000500000000000000" pitchFamily="50" charset="0"/>
              </a:rPr>
              <a:t> </a:t>
            </a:r>
            <a:r>
              <a:rPr lang="en-GB" sz="3600" dirty="0">
                <a:latin typeface="+mn-lt"/>
                <a:cs typeface="Times New Roman" panose="02020603050405020304" pitchFamily="18" charset="0"/>
              </a:rPr>
              <a:t>Noah Class – Reception</a:t>
            </a:r>
            <a:br>
              <a:rPr lang="en-GB" sz="3600" dirty="0">
                <a:latin typeface="+mn-lt"/>
                <a:cs typeface="Times New Roman" panose="02020603050405020304" pitchFamily="18" charset="0"/>
              </a:rPr>
            </a:br>
            <a:r>
              <a:rPr lang="en-GB" sz="3600" dirty="0">
                <a:latin typeface="+mn-lt"/>
                <a:cs typeface="Times New Roman" panose="02020603050405020304" pitchFamily="18" charset="0"/>
              </a:rPr>
              <a:t>Early Years Foundation Stage</a:t>
            </a:r>
            <a:br>
              <a:rPr lang="en-GB" sz="3600" dirty="0">
                <a:latin typeface="+mn-lt"/>
                <a:cs typeface="Times New Roman" panose="02020603050405020304" pitchFamily="18" charset="0"/>
              </a:rPr>
            </a:br>
            <a:r>
              <a:rPr lang="en-GB" sz="3600" dirty="0">
                <a:latin typeface="+mn-lt"/>
                <a:cs typeface="Times New Roman" panose="02020603050405020304" pitchFamily="18" charset="0"/>
              </a:rPr>
              <a:t>Welcome Presentation 2024/25</a:t>
            </a:r>
            <a:endParaRPr lang="en-US" sz="3600" b="1" dirty="0">
              <a:latin typeface="+mn-lt"/>
              <a:cs typeface="Times New Roman" panose="02020603050405020304" pitchFamily="18" charset="0"/>
            </a:endParaRP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3707904" y="188640"/>
            <a:ext cx="1512168" cy="969572"/>
          </a:xfrm>
          <a:prstGeom prst="rect">
            <a:avLst/>
          </a:prstGeom>
          <a:noFill/>
        </p:spPr>
      </p:pic>
      <p:sp>
        <p:nvSpPr>
          <p:cNvPr id="5" name="Title 1"/>
          <p:cNvSpPr txBox="1">
            <a:spLocks/>
          </p:cNvSpPr>
          <p:nvPr/>
        </p:nvSpPr>
        <p:spPr>
          <a:xfrm>
            <a:off x="395536" y="4941168"/>
            <a:ext cx="8042276" cy="648072"/>
          </a:xfrm>
          <a:prstGeom prst="rect">
            <a:avLst/>
          </a:prstGeom>
        </p:spPr>
        <p:txBody>
          <a:bodyPr vert="horz" lIns="91440" tIns="45720" rIns="91440" bIns="45720" rtlCol="0" anchor="b" anchorCtr="0">
            <a:normAutofit fontScale="92500" lnSpcReduction="10000"/>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z="4000" b="1" i="1" dirty="0">
                <a:solidFill>
                  <a:schemeClr val="bg1"/>
                </a:solidFill>
                <a:latin typeface="+mn-lt"/>
                <a:cs typeface="Times New Roman" panose="02020603050405020304" pitchFamily="18" charset="0"/>
              </a:rPr>
              <a:t>‘Encourage and Support’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35209-A97C-4945-85BF-DDFA15E54B9A}"/>
              </a:ext>
            </a:extLst>
          </p:cNvPr>
          <p:cNvSpPr>
            <a:spLocks noGrp="1"/>
          </p:cNvSpPr>
          <p:nvPr>
            <p:ph type="title"/>
          </p:nvPr>
        </p:nvSpPr>
        <p:spPr/>
        <p:txBody>
          <a:bodyPr/>
          <a:lstStyle/>
          <a:p>
            <a:r>
              <a:rPr lang="en-GB" dirty="0">
                <a:latin typeface="+mn-lt"/>
                <a:cs typeface="Times New Roman" panose="02020603050405020304" pitchFamily="18" charset="0"/>
              </a:rPr>
              <a:t>Meet the staff in Reception: </a:t>
            </a:r>
          </a:p>
        </p:txBody>
      </p:sp>
      <p:sp>
        <p:nvSpPr>
          <p:cNvPr id="4" name="TextBox 3">
            <a:extLst>
              <a:ext uri="{FF2B5EF4-FFF2-40B4-BE49-F238E27FC236}">
                <a16:creationId xmlns:a16="http://schemas.microsoft.com/office/drawing/2014/main" id="{F00DC805-033E-4D54-B06C-252F05890DF3}"/>
              </a:ext>
            </a:extLst>
          </p:cNvPr>
          <p:cNvSpPr txBox="1"/>
          <p:nvPr/>
        </p:nvSpPr>
        <p:spPr>
          <a:xfrm>
            <a:off x="602199" y="5348299"/>
            <a:ext cx="8515833" cy="646331"/>
          </a:xfrm>
          <a:prstGeom prst="rect">
            <a:avLst/>
          </a:prstGeom>
          <a:noFill/>
        </p:spPr>
        <p:txBody>
          <a:bodyPr wrap="square" rtlCol="0">
            <a:spAutoFit/>
          </a:bodyPr>
          <a:lstStyle/>
          <a:p>
            <a:r>
              <a:rPr lang="en-GB" dirty="0"/>
              <a:t>Miss K Robinson 	             Mrs E Eady		            Mr Ian Frost  (Maxim Sports)      </a:t>
            </a:r>
          </a:p>
          <a:p>
            <a:r>
              <a:rPr lang="en-GB" dirty="0"/>
              <a:t>Class teacher</a:t>
            </a:r>
            <a:r>
              <a:rPr lang="en-GB" sz="1400" dirty="0"/>
              <a:t>	               </a:t>
            </a:r>
            <a:r>
              <a:rPr lang="en-GB" dirty="0"/>
              <a:t>  Teaching assistant                   (Thursday am – PPA cover) </a:t>
            </a:r>
            <a:endParaRPr lang="en-GB" sz="1400" dirty="0"/>
          </a:p>
        </p:txBody>
      </p:sp>
      <p:pic>
        <p:nvPicPr>
          <p:cNvPr id="1026" name="Picture 2" descr="Image preview">
            <a:extLst>
              <a:ext uri="{FF2B5EF4-FFF2-40B4-BE49-F238E27FC236}">
                <a16:creationId xmlns:a16="http://schemas.microsoft.com/office/drawing/2014/main" id="{71EE9765-66DC-040B-5613-7240E4A6EA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800" y="2708920"/>
            <a:ext cx="1967952" cy="253022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Image preview">
            <a:extLst>
              <a:ext uri="{FF2B5EF4-FFF2-40B4-BE49-F238E27FC236}">
                <a16:creationId xmlns:a16="http://schemas.microsoft.com/office/drawing/2014/main" id="{186D04C2-5B5D-EC7D-5820-45CC92944D39}"/>
              </a:ext>
            </a:extLst>
          </p:cNvPr>
          <p:cNvSpPr>
            <a:spLocks noChangeAspect="1" noChangeArrowheads="1"/>
          </p:cNvSpPr>
          <p:nvPr/>
        </p:nvSpPr>
        <p:spPr bwMode="auto">
          <a:xfrm>
            <a:off x="4419600" y="3276600"/>
            <a:ext cx="1016496" cy="101649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AD4A0898-049E-F26F-CD7A-EC214B32CBB7}"/>
              </a:ext>
            </a:extLst>
          </p:cNvPr>
          <p:cNvPicPr>
            <a:picLocks noChangeAspect="1"/>
          </p:cNvPicPr>
          <p:nvPr/>
        </p:nvPicPr>
        <p:blipFill>
          <a:blip r:embed="rId3"/>
          <a:stretch>
            <a:fillRect/>
          </a:stretch>
        </p:blipFill>
        <p:spPr>
          <a:xfrm>
            <a:off x="2933700" y="2708920"/>
            <a:ext cx="1967952" cy="2586091"/>
          </a:xfrm>
          <a:prstGeom prst="rect">
            <a:avLst/>
          </a:prstGeom>
        </p:spPr>
      </p:pic>
      <p:pic>
        <p:nvPicPr>
          <p:cNvPr id="2052" name="Picture 4" descr="Maxim Sports Coaching | LinkedIn">
            <a:extLst>
              <a:ext uri="{FF2B5EF4-FFF2-40B4-BE49-F238E27FC236}">
                <a16:creationId xmlns:a16="http://schemas.microsoft.com/office/drawing/2014/main" id="{D0D06E26-7DA3-504C-3DC1-726AAE76F6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2739286"/>
            <a:ext cx="2464666" cy="2464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112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0D514-4D05-6583-12C8-3DEF33DA82FB}"/>
              </a:ext>
            </a:extLst>
          </p:cNvPr>
          <p:cNvSpPr>
            <a:spLocks noGrp="1"/>
          </p:cNvSpPr>
          <p:nvPr>
            <p:ph type="title"/>
          </p:nvPr>
        </p:nvSpPr>
        <p:spPr>
          <a:xfrm>
            <a:off x="323528" y="1412776"/>
            <a:ext cx="8308975" cy="1143000"/>
          </a:xfrm>
        </p:spPr>
        <p:txBody>
          <a:bodyPr/>
          <a:lstStyle/>
          <a:p>
            <a:r>
              <a:rPr lang="en-GB" sz="4400" dirty="0"/>
              <a:t>Positive recognition</a:t>
            </a:r>
          </a:p>
        </p:txBody>
      </p:sp>
      <p:sp>
        <p:nvSpPr>
          <p:cNvPr id="4" name="TextBox 3">
            <a:extLst>
              <a:ext uri="{FF2B5EF4-FFF2-40B4-BE49-F238E27FC236}">
                <a16:creationId xmlns:a16="http://schemas.microsoft.com/office/drawing/2014/main" id="{B84D8FF4-C4FE-57C8-F8A5-2D9CFFE4387D}"/>
              </a:ext>
            </a:extLst>
          </p:cNvPr>
          <p:cNvSpPr txBox="1"/>
          <p:nvPr/>
        </p:nvSpPr>
        <p:spPr>
          <a:xfrm>
            <a:off x="395536" y="2780928"/>
            <a:ext cx="3240360"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a:t>Positive recognition boards in every classroom with weekly focus;</a:t>
            </a:r>
          </a:p>
          <a:p>
            <a:pPr marL="285750" indent="-285750">
              <a:buFont typeface="Arial" panose="020B0604020202020204" pitchFamily="34" charset="0"/>
              <a:buChar char="•"/>
            </a:pPr>
            <a:r>
              <a:rPr lang="en-GB" sz="2400" dirty="0"/>
              <a:t>Positive play cards;</a:t>
            </a:r>
          </a:p>
          <a:p>
            <a:pPr marL="285750" indent="-285750">
              <a:buFont typeface="Arial" panose="020B0604020202020204" pitchFamily="34" charset="0"/>
              <a:buChar char="•"/>
            </a:pPr>
            <a:r>
              <a:rPr lang="en-GB" sz="2400" dirty="0"/>
              <a:t>Hand of success;</a:t>
            </a:r>
          </a:p>
          <a:p>
            <a:pPr marL="285750" indent="-285750">
              <a:buFont typeface="Arial" panose="020B0604020202020204" pitchFamily="34" charset="0"/>
              <a:buChar char="•"/>
            </a:pPr>
            <a:r>
              <a:rPr lang="en-GB" sz="2400" dirty="0"/>
              <a:t>St Joseph’s wall of fame.</a:t>
            </a:r>
          </a:p>
        </p:txBody>
      </p:sp>
      <p:pic>
        <p:nvPicPr>
          <p:cNvPr id="1028" name="Picture 4">
            <a:extLst>
              <a:ext uri="{FF2B5EF4-FFF2-40B4-BE49-F238E27FC236}">
                <a16:creationId xmlns:a16="http://schemas.microsoft.com/office/drawing/2014/main" id="{5A9D17BA-BF8F-7A78-8BB0-9CCD98341CE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220" t="5827" r="3904" b="4565"/>
          <a:stretch>
            <a:fillRect/>
          </a:stretch>
        </p:blipFill>
        <p:spPr bwMode="auto">
          <a:xfrm>
            <a:off x="3779912" y="2764591"/>
            <a:ext cx="1912332" cy="19677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AF35E0A-9057-1EAC-8DAA-7D1FBB23A4AB}"/>
              </a:ext>
            </a:extLst>
          </p:cNvPr>
          <p:cNvPicPr>
            <a:picLocks noChangeAspect="1"/>
          </p:cNvPicPr>
          <p:nvPr/>
        </p:nvPicPr>
        <p:blipFill>
          <a:blip r:embed="rId3"/>
          <a:stretch>
            <a:fillRect/>
          </a:stretch>
        </p:blipFill>
        <p:spPr>
          <a:xfrm>
            <a:off x="6481051" y="4798700"/>
            <a:ext cx="1003816" cy="1628519"/>
          </a:xfrm>
          <a:prstGeom prst="rect">
            <a:avLst/>
          </a:prstGeom>
        </p:spPr>
      </p:pic>
      <p:pic>
        <p:nvPicPr>
          <p:cNvPr id="1026" name="Picture 2" descr="week ending 12th June 2020">
            <a:extLst>
              <a:ext uri="{FF2B5EF4-FFF2-40B4-BE49-F238E27FC236}">
                <a16:creationId xmlns:a16="http://schemas.microsoft.com/office/drawing/2014/main" id="{2C627947-24D5-2592-578D-2ECA4BBC6B42}"/>
              </a:ext>
            </a:extLst>
          </p:cNvPr>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3779912" y="4797168"/>
            <a:ext cx="2574260" cy="15841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5CC58713-1937-57EF-82A5-BAB15EC35E65}"/>
              </a:ext>
            </a:extLst>
          </p:cNvPr>
          <p:cNvPicPr>
            <a:picLocks noChangeAspect="1"/>
          </p:cNvPicPr>
          <p:nvPr/>
        </p:nvPicPr>
        <p:blipFill>
          <a:blip r:embed="rId5">
            <a:lum bright="70000" contrast="-70000"/>
          </a:blip>
          <a:stretch>
            <a:fillRect/>
          </a:stretch>
        </p:blipFill>
        <p:spPr>
          <a:xfrm>
            <a:off x="5777305" y="2767583"/>
            <a:ext cx="2411309" cy="1964770"/>
          </a:xfrm>
          <a:prstGeom prst="rect">
            <a:avLst/>
          </a:prstGeom>
        </p:spPr>
      </p:pic>
    </p:spTree>
    <p:extLst>
      <p:ext uri="{BB962C8B-B14F-4D97-AF65-F5344CB8AC3E}">
        <p14:creationId xmlns:p14="http://schemas.microsoft.com/office/powerpoint/2010/main" val="3593243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1B03D-3416-F7F3-5BF6-04EBC34710E3}"/>
              </a:ext>
            </a:extLst>
          </p:cNvPr>
          <p:cNvSpPr>
            <a:spLocks noGrp="1"/>
          </p:cNvSpPr>
          <p:nvPr>
            <p:ph type="title"/>
          </p:nvPr>
        </p:nvSpPr>
        <p:spPr/>
        <p:txBody>
          <a:bodyPr/>
          <a:lstStyle/>
          <a:p>
            <a:r>
              <a:rPr lang="en-GB" sz="5400" dirty="0"/>
              <a:t>Ready, Respectful, Safe</a:t>
            </a:r>
          </a:p>
        </p:txBody>
      </p:sp>
      <p:pic>
        <p:nvPicPr>
          <p:cNvPr id="5" name="Picture 4">
            <a:extLst>
              <a:ext uri="{FF2B5EF4-FFF2-40B4-BE49-F238E27FC236}">
                <a16:creationId xmlns:a16="http://schemas.microsoft.com/office/drawing/2014/main" id="{59172333-1A12-2365-CC11-947AAA448BF1}"/>
              </a:ext>
            </a:extLst>
          </p:cNvPr>
          <p:cNvPicPr>
            <a:picLocks noChangeAspect="1"/>
          </p:cNvPicPr>
          <p:nvPr/>
        </p:nvPicPr>
        <p:blipFill>
          <a:blip r:embed="rId2"/>
          <a:stretch>
            <a:fillRect/>
          </a:stretch>
        </p:blipFill>
        <p:spPr>
          <a:xfrm>
            <a:off x="6300192" y="2708920"/>
            <a:ext cx="2597297" cy="3672408"/>
          </a:xfrm>
          <a:prstGeom prst="rect">
            <a:avLst/>
          </a:prstGeom>
        </p:spPr>
      </p:pic>
      <p:sp>
        <p:nvSpPr>
          <p:cNvPr id="6" name="TextBox 5">
            <a:extLst>
              <a:ext uri="{FF2B5EF4-FFF2-40B4-BE49-F238E27FC236}">
                <a16:creationId xmlns:a16="http://schemas.microsoft.com/office/drawing/2014/main" id="{0FB5CD9B-65DE-08DB-7A75-9C1D52F35F25}"/>
              </a:ext>
            </a:extLst>
          </p:cNvPr>
          <p:cNvSpPr txBox="1"/>
          <p:nvPr/>
        </p:nvSpPr>
        <p:spPr>
          <a:xfrm>
            <a:off x="415925" y="2852936"/>
            <a:ext cx="5668243" cy="1815882"/>
          </a:xfrm>
          <a:prstGeom prst="rect">
            <a:avLst/>
          </a:prstGeom>
          <a:noFill/>
        </p:spPr>
        <p:txBody>
          <a:bodyPr wrap="square" rtlCol="0">
            <a:spAutoFit/>
          </a:bodyPr>
          <a:lstStyle/>
          <a:p>
            <a:pPr marL="285750" indent="-285750">
              <a:buFont typeface="Arial" panose="020B0604020202020204" pitchFamily="34" charset="0"/>
              <a:buChar char="•"/>
            </a:pPr>
            <a:r>
              <a:rPr lang="en-GB" sz="2800" dirty="0"/>
              <a:t>At St Joseph’s we are ready, respectful and safe. </a:t>
            </a:r>
          </a:p>
          <a:p>
            <a:pPr marL="285750" indent="-285750">
              <a:buFont typeface="Arial" panose="020B0604020202020204" pitchFamily="34" charset="0"/>
              <a:buChar char="•"/>
            </a:pPr>
            <a:r>
              <a:rPr lang="en-GB" sz="2800" dirty="0"/>
              <a:t>Displayed around the school and in each classroom. </a:t>
            </a:r>
          </a:p>
        </p:txBody>
      </p:sp>
    </p:spTree>
    <p:extLst>
      <p:ext uri="{BB962C8B-B14F-4D97-AF65-F5344CB8AC3E}">
        <p14:creationId xmlns:p14="http://schemas.microsoft.com/office/powerpoint/2010/main" val="27334186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A0D3-0030-3F01-AB0B-1CEE94A48E62}"/>
              </a:ext>
            </a:extLst>
          </p:cNvPr>
          <p:cNvSpPr>
            <a:spLocks noGrp="1"/>
          </p:cNvSpPr>
          <p:nvPr>
            <p:ph type="title"/>
          </p:nvPr>
        </p:nvSpPr>
        <p:spPr>
          <a:xfrm>
            <a:off x="417512" y="1340768"/>
            <a:ext cx="8308975" cy="1143000"/>
          </a:xfrm>
        </p:spPr>
        <p:txBody>
          <a:bodyPr/>
          <a:lstStyle/>
          <a:p>
            <a:r>
              <a:rPr lang="en-GB" dirty="0"/>
              <a:t>Miss Robinson’s </a:t>
            </a:r>
            <a:br>
              <a:rPr lang="en-GB" dirty="0"/>
            </a:br>
            <a:r>
              <a:rPr lang="en-GB" dirty="0"/>
              <a:t>One-Page Profile</a:t>
            </a:r>
          </a:p>
        </p:txBody>
      </p:sp>
      <p:pic>
        <p:nvPicPr>
          <p:cNvPr id="5" name="Picture 4">
            <a:extLst>
              <a:ext uri="{FF2B5EF4-FFF2-40B4-BE49-F238E27FC236}">
                <a16:creationId xmlns:a16="http://schemas.microsoft.com/office/drawing/2014/main" id="{A2802E88-B6FD-EA52-D7DB-6FC26CBE7218}"/>
              </a:ext>
            </a:extLst>
          </p:cNvPr>
          <p:cNvPicPr>
            <a:picLocks noChangeAspect="1"/>
          </p:cNvPicPr>
          <p:nvPr/>
        </p:nvPicPr>
        <p:blipFill>
          <a:blip r:embed="rId2"/>
          <a:stretch>
            <a:fillRect/>
          </a:stretch>
        </p:blipFill>
        <p:spPr>
          <a:xfrm>
            <a:off x="5076056" y="1233397"/>
            <a:ext cx="3744416" cy="5319811"/>
          </a:xfrm>
          <a:prstGeom prst="rect">
            <a:avLst/>
          </a:prstGeom>
        </p:spPr>
      </p:pic>
      <p:sp>
        <p:nvSpPr>
          <p:cNvPr id="6" name="TextBox 5">
            <a:extLst>
              <a:ext uri="{FF2B5EF4-FFF2-40B4-BE49-F238E27FC236}">
                <a16:creationId xmlns:a16="http://schemas.microsoft.com/office/drawing/2014/main" id="{3C1F4DF7-065C-6B1C-B339-102E1BD4EBA2}"/>
              </a:ext>
            </a:extLst>
          </p:cNvPr>
          <p:cNvSpPr txBox="1"/>
          <p:nvPr/>
        </p:nvSpPr>
        <p:spPr>
          <a:xfrm>
            <a:off x="415263" y="2708920"/>
            <a:ext cx="4392488" cy="1754326"/>
          </a:xfrm>
          <a:prstGeom prst="rect">
            <a:avLst/>
          </a:prstGeom>
          <a:noFill/>
        </p:spPr>
        <p:txBody>
          <a:bodyPr wrap="square" rtlCol="0">
            <a:spAutoFit/>
          </a:bodyPr>
          <a:lstStyle/>
          <a:p>
            <a:pPr marL="285750" indent="-285750">
              <a:buFont typeface="Arial" panose="020B0604020202020204" pitchFamily="34" charset="0"/>
              <a:buChar char="•"/>
            </a:pPr>
            <a:r>
              <a:rPr lang="en-GB" dirty="0"/>
              <a:t>All members of staff have completed a one page profile. These can be found across the school. </a:t>
            </a:r>
          </a:p>
          <a:p>
            <a:pPr marL="285750" indent="-285750">
              <a:buFont typeface="Arial" panose="020B0604020202020204" pitchFamily="34" charset="0"/>
              <a:buChar char="•"/>
            </a:pPr>
            <a:r>
              <a:rPr lang="en-GB" dirty="0"/>
              <a:t>The purpose of these is for the children to familiarise themselves with staff, and so they get to know a bit about us. </a:t>
            </a:r>
          </a:p>
        </p:txBody>
      </p:sp>
    </p:spTree>
    <p:extLst>
      <p:ext uri="{BB962C8B-B14F-4D97-AF65-F5344CB8AC3E}">
        <p14:creationId xmlns:p14="http://schemas.microsoft.com/office/powerpoint/2010/main" val="1347067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id="{43D66A46-C93F-6D61-9B3C-DD220AFBABA5}"/>
              </a:ext>
            </a:extLst>
          </p:cNvPr>
          <p:cNvPicPr>
            <a:picLocks noChangeAspect="1"/>
          </p:cNvPicPr>
          <p:nvPr/>
        </p:nvPicPr>
        <p:blipFill>
          <a:blip r:embed="rId3"/>
          <a:stretch>
            <a:fillRect/>
          </a:stretch>
        </p:blipFill>
        <p:spPr>
          <a:xfrm>
            <a:off x="7067144" y="5260377"/>
            <a:ext cx="1372439" cy="1119191"/>
          </a:xfrm>
          <a:prstGeom prst="rect">
            <a:avLst/>
          </a:prstGeom>
        </p:spPr>
      </p:pic>
      <p:pic>
        <p:nvPicPr>
          <p:cNvPr id="33" name="Picture 32">
            <a:extLst>
              <a:ext uri="{FF2B5EF4-FFF2-40B4-BE49-F238E27FC236}">
                <a16:creationId xmlns:a16="http://schemas.microsoft.com/office/drawing/2014/main" id="{61B0218E-9580-FFB1-AFCD-72B113BCC5D0}"/>
              </a:ext>
            </a:extLst>
          </p:cNvPr>
          <p:cNvPicPr>
            <a:picLocks noChangeAspect="1"/>
          </p:cNvPicPr>
          <p:nvPr/>
        </p:nvPicPr>
        <p:blipFill>
          <a:blip r:embed="rId4"/>
          <a:stretch>
            <a:fillRect/>
          </a:stretch>
        </p:blipFill>
        <p:spPr>
          <a:xfrm>
            <a:off x="189056" y="5306300"/>
            <a:ext cx="2769907" cy="1131658"/>
          </a:xfrm>
          <a:prstGeom prst="rect">
            <a:avLst/>
          </a:prstGeom>
        </p:spPr>
      </p:pic>
      <p:sp>
        <p:nvSpPr>
          <p:cNvPr id="2" name="Title 1">
            <a:extLst>
              <a:ext uri="{FF2B5EF4-FFF2-40B4-BE49-F238E27FC236}">
                <a16:creationId xmlns:a16="http://schemas.microsoft.com/office/drawing/2014/main" id="{17F2BFB1-8FC8-4294-921B-13C84D6DF435}"/>
              </a:ext>
            </a:extLst>
          </p:cNvPr>
          <p:cNvSpPr>
            <a:spLocks noGrp="1"/>
          </p:cNvSpPr>
          <p:nvPr>
            <p:ph type="title"/>
          </p:nvPr>
        </p:nvSpPr>
        <p:spPr>
          <a:xfrm>
            <a:off x="154359" y="986121"/>
            <a:ext cx="8308975" cy="1143000"/>
          </a:xfrm>
        </p:spPr>
        <p:txBody>
          <a:bodyPr/>
          <a:lstStyle/>
          <a:p>
            <a:r>
              <a:rPr lang="en-GB" sz="4000" dirty="0">
                <a:latin typeface="+mn-lt"/>
              </a:rPr>
              <a:t>Timetable in Reception</a:t>
            </a:r>
          </a:p>
        </p:txBody>
      </p:sp>
      <p:sp>
        <p:nvSpPr>
          <p:cNvPr id="5" name="TextBox 4">
            <a:extLst>
              <a:ext uri="{FF2B5EF4-FFF2-40B4-BE49-F238E27FC236}">
                <a16:creationId xmlns:a16="http://schemas.microsoft.com/office/drawing/2014/main" id="{589D1F17-7EF8-A143-62B9-BE9A4F6DB27B}"/>
              </a:ext>
            </a:extLst>
          </p:cNvPr>
          <p:cNvSpPr txBox="1"/>
          <p:nvPr/>
        </p:nvSpPr>
        <p:spPr>
          <a:xfrm>
            <a:off x="5580112" y="1333393"/>
            <a:ext cx="3863280" cy="1200329"/>
          </a:xfrm>
          <a:prstGeom prst="rect">
            <a:avLst/>
          </a:prstGeom>
          <a:noFill/>
        </p:spPr>
        <p:txBody>
          <a:bodyPr wrap="square" rtlCol="0">
            <a:spAutoFit/>
          </a:bodyPr>
          <a:lstStyle/>
          <a:p>
            <a:r>
              <a:rPr lang="en-GB" sz="2400" dirty="0">
                <a:solidFill>
                  <a:schemeClr val="bg1"/>
                </a:solidFill>
              </a:rPr>
              <a:t>The middle gate opens at 8:40am at drop off and 3:10pm at pick up. </a:t>
            </a:r>
          </a:p>
        </p:txBody>
      </p:sp>
      <p:pic>
        <p:nvPicPr>
          <p:cNvPr id="9" name="Picture 8">
            <a:extLst>
              <a:ext uri="{FF2B5EF4-FFF2-40B4-BE49-F238E27FC236}">
                <a16:creationId xmlns:a16="http://schemas.microsoft.com/office/drawing/2014/main" id="{A9041EA8-A37A-CE97-6FCF-7BC00BFC6281}"/>
              </a:ext>
            </a:extLst>
          </p:cNvPr>
          <p:cNvPicPr>
            <a:picLocks noChangeAspect="1"/>
          </p:cNvPicPr>
          <p:nvPr/>
        </p:nvPicPr>
        <p:blipFill>
          <a:blip r:embed="rId5"/>
          <a:stretch>
            <a:fillRect/>
          </a:stretch>
        </p:blipFill>
        <p:spPr>
          <a:xfrm>
            <a:off x="5709615" y="2655764"/>
            <a:ext cx="1440160" cy="1208706"/>
          </a:xfrm>
          <a:prstGeom prst="rect">
            <a:avLst/>
          </a:prstGeom>
        </p:spPr>
      </p:pic>
      <p:pic>
        <p:nvPicPr>
          <p:cNvPr id="11" name="Picture 10">
            <a:extLst>
              <a:ext uri="{FF2B5EF4-FFF2-40B4-BE49-F238E27FC236}">
                <a16:creationId xmlns:a16="http://schemas.microsoft.com/office/drawing/2014/main" id="{EA550653-A3B3-2614-550E-0948892794E1}"/>
              </a:ext>
            </a:extLst>
          </p:cNvPr>
          <p:cNvPicPr>
            <a:picLocks noChangeAspect="1"/>
          </p:cNvPicPr>
          <p:nvPr/>
        </p:nvPicPr>
        <p:blipFill>
          <a:blip r:embed="rId6"/>
          <a:stretch>
            <a:fillRect/>
          </a:stretch>
        </p:blipFill>
        <p:spPr>
          <a:xfrm>
            <a:off x="2773717" y="3879710"/>
            <a:ext cx="1478953" cy="1194373"/>
          </a:xfrm>
          <a:prstGeom prst="rect">
            <a:avLst/>
          </a:prstGeom>
        </p:spPr>
      </p:pic>
      <p:pic>
        <p:nvPicPr>
          <p:cNvPr id="13" name="Picture 12">
            <a:extLst>
              <a:ext uri="{FF2B5EF4-FFF2-40B4-BE49-F238E27FC236}">
                <a16:creationId xmlns:a16="http://schemas.microsoft.com/office/drawing/2014/main" id="{1DB86C01-1726-7564-3306-9FED86DEB46B}"/>
              </a:ext>
            </a:extLst>
          </p:cNvPr>
          <p:cNvPicPr>
            <a:picLocks noChangeAspect="1"/>
          </p:cNvPicPr>
          <p:nvPr/>
        </p:nvPicPr>
        <p:blipFill>
          <a:blip r:embed="rId7"/>
          <a:stretch>
            <a:fillRect/>
          </a:stretch>
        </p:blipFill>
        <p:spPr>
          <a:xfrm>
            <a:off x="1192227" y="3825092"/>
            <a:ext cx="1549947" cy="1265263"/>
          </a:xfrm>
          <a:prstGeom prst="rect">
            <a:avLst/>
          </a:prstGeom>
        </p:spPr>
      </p:pic>
      <p:pic>
        <p:nvPicPr>
          <p:cNvPr id="15" name="Picture 14">
            <a:extLst>
              <a:ext uri="{FF2B5EF4-FFF2-40B4-BE49-F238E27FC236}">
                <a16:creationId xmlns:a16="http://schemas.microsoft.com/office/drawing/2014/main" id="{26E43C11-954D-E028-4420-15E3BC846BC4}"/>
              </a:ext>
            </a:extLst>
          </p:cNvPr>
          <p:cNvPicPr>
            <a:picLocks noChangeAspect="1"/>
          </p:cNvPicPr>
          <p:nvPr/>
        </p:nvPicPr>
        <p:blipFill>
          <a:blip r:embed="rId8"/>
          <a:stretch>
            <a:fillRect/>
          </a:stretch>
        </p:blipFill>
        <p:spPr>
          <a:xfrm>
            <a:off x="4212171" y="2651066"/>
            <a:ext cx="1440160" cy="1188771"/>
          </a:xfrm>
          <a:prstGeom prst="rect">
            <a:avLst/>
          </a:prstGeom>
        </p:spPr>
      </p:pic>
      <p:pic>
        <p:nvPicPr>
          <p:cNvPr id="17" name="Picture 16">
            <a:extLst>
              <a:ext uri="{FF2B5EF4-FFF2-40B4-BE49-F238E27FC236}">
                <a16:creationId xmlns:a16="http://schemas.microsoft.com/office/drawing/2014/main" id="{9A3E6114-88CB-7AEF-DF74-7C78B3D1DF3E}"/>
              </a:ext>
            </a:extLst>
          </p:cNvPr>
          <p:cNvPicPr>
            <a:picLocks noChangeAspect="1"/>
          </p:cNvPicPr>
          <p:nvPr/>
        </p:nvPicPr>
        <p:blipFill>
          <a:blip r:embed="rId9"/>
          <a:stretch>
            <a:fillRect/>
          </a:stretch>
        </p:blipFill>
        <p:spPr>
          <a:xfrm>
            <a:off x="5687110" y="3870679"/>
            <a:ext cx="1414150" cy="1140579"/>
          </a:xfrm>
          <a:prstGeom prst="rect">
            <a:avLst/>
          </a:prstGeom>
        </p:spPr>
      </p:pic>
      <p:pic>
        <p:nvPicPr>
          <p:cNvPr id="19" name="Picture 18">
            <a:extLst>
              <a:ext uri="{FF2B5EF4-FFF2-40B4-BE49-F238E27FC236}">
                <a16:creationId xmlns:a16="http://schemas.microsoft.com/office/drawing/2014/main" id="{99A5BFC2-36EE-C4B7-6D92-AA9BA6E0A1A5}"/>
              </a:ext>
            </a:extLst>
          </p:cNvPr>
          <p:cNvPicPr>
            <a:picLocks noChangeAspect="1"/>
          </p:cNvPicPr>
          <p:nvPr/>
        </p:nvPicPr>
        <p:blipFill>
          <a:blip r:embed="rId10"/>
          <a:stretch>
            <a:fillRect/>
          </a:stretch>
        </p:blipFill>
        <p:spPr>
          <a:xfrm>
            <a:off x="4284213" y="3869468"/>
            <a:ext cx="1414150" cy="1143000"/>
          </a:xfrm>
          <a:prstGeom prst="rect">
            <a:avLst/>
          </a:prstGeom>
        </p:spPr>
      </p:pic>
      <p:pic>
        <p:nvPicPr>
          <p:cNvPr id="21" name="Picture 20">
            <a:extLst>
              <a:ext uri="{FF2B5EF4-FFF2-40B4-BE49-F238E27FC236}">
                <a16:creationId xmlns:a16="http://schemas.microsoft.com/office/drawing/2014/main" id="{B2C29F2F-5DCA-8E43-0FFA-96101D8E1170}"/>
              </a:ext>
            </a:extLst>
          </p:cNvPr>
          <p:cNvPicPr>
            <a:picLocks noChangeAspect="1"/>
          </p:cNvPicPr>
          <p:nvPr/>
        </p:nvPicPr>
        <p:blipFill>
          <a:blip r:embed="rId11"/>
          <a:stretch>
            <a:fillRect/>
          </a:stretch>
        </p:blipFill>
        <p:spPr>
          <a:xfrm>
            <a:off x="7185072" y="2671004"/>
            <a:ext cx="1500776" cy="1233576"/>
          </a:xfrm>
          <a:prstGeom prst="rect">
            <a:avLst/>
          </a:prstGeom>
        </p:spPr>
      </p:pic>
      <p:pic>
        <p:nvPicPr>
          <p:cNvPr id="23" name="Picture 22">
            <a:extLst>
              <a:ext uri="{FF2B5EF4-FFF2-40B4-BE49-F238E27FC236}">
                <a16:creationId xmlns:a16="http://schemas.microsoft.com/office/drawing/2014/main" id="{5011B10E-DA82-9734-A23B-5BA9D0F813D6}"/>
              </a:ext>
            </a:extLst>
          </p:cNvPr>
          <p:cNvPicPr>
            <a:picLocks noChangeAspect="1"/>
          </p:cNvPicPr>
          <p:nvPr/>
        </p:nvPicPr>
        <p:blipFill>
          <a:blip r:embed="rId12"/>
          <a:stretch>
            <a:fillRect/>
          </a:stretch>
        </p:blipFill>
        <p:spPr>
          <a:xfrm>
            <a:off x="2732984" y="2671004"/>
            <a:ext cx="1435874" cy="1208706"/>
          </a:xfrm>
          <a:prstGeom prst="rect">
            <a:avLst/>
          </a:prstGeom>
        </p:spPr>
      </p:pic>
      <p:pic>
        <p:nvPicPr>
          <p:cNvPr id="25" name="Picture 24">
            <a:extLst>
              <a:ext uri="{FF2B5EF4-FFF2-40B4-BE49-F238E27FC236}">
                <a16:creationId xmlns:a16="http://schemas.microsoft.com/office/drawing/2014/main" id="{868E98C4-3B29-970B-6639-E1CA707BE4F2}"/>
              </a:ext>
            </a:extLst>
          </p:cNvPr>
          <p:cNvPicPr>
            <a:picLocks noChangeAspect="1"/>
          </p:cNvPicPr>
          <p:nvPr/>
        </p:nvPicPr>
        <p:blipFill>
          <a:blip r:embed="rId13"/>
          <a:stretch>
            <a:fillRect/>
          </a:stretch>
        </p:blipFill>
        <p:spPr>
          <a:xfrm>
            <a:off x="1267289" y="2714925"/>
            <a:ext cx="1408411" cy="1065824"/>
          </a:xfrm>
          <a:prstGeom prst="roundRect">
            <a:avLst>
              <a:gd name="adj" fmla="val 4167"/>
            </a:avLst>
          </a:prstGeom>
          <a:solidFill>
            <a:srgbClr val="FFFFFF"/>
          </a:solidFill>
          <a:ln w="38100" cap="sq">
            <a:solidFill>
              <a:schemeClr val="tx2">
                <a:lumMod val="60000"/>
                <a:lumOff val="40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7" name="Picture 26">
            <a:extLst>
              <a:ext uri="{FF2B5EF4-FFF2-40B4-BE49-F238E27FC236}">
                <a16:creationId xmlns:a16="http://schemas.microsoft.com/office/drawing/2014/main" id="{5F50064D-CA3E-2140-677D-92A49DA82C75}"/>
              </a:ext>
            </a:extLst>
          </p:cNvPr>
          <p:cNvPicPr>
            <a:picLocks noChangeAspect="1"/>
          </p:cNvPicPr>
          <p:nvPr/>
        </p:nvPicPr>
        <p:blipFill>
          <a:blip r:embed="rId14"/>
          <a:stretch>
            <a:fillRect/>
          </a:stretch>
        </p:blipFill>
        <p:spPr>
          <a:xfrm>
            <a:off x="4308847" y="5279614"/>
            <a:ext cx="1372439" cy="1123276"/>
          </a:xfrm>
          <a:prstGeom prst="rect">
            <a:avLst/>
          </a:prstGeom>
        </p:spPr>
      </p:pic>
      <p:pic>
        <p:nvPicPr>
          <p:cNvPr id="29" name="Picture 28">
            <a:extLst>
              <a:ext uri="{FF2B5EF4-FFF2-40B4-BE49-F238E27FC236}">
                <a16:creationId xmlns:a16="http://schemas.microsoft.com/office/drawing/2014/main" id="{0129070D-38BF-5480-5D6D-DB21EC99DBB7}"/>
              </a:ext>
            </a:extLst>
          </p:cNvPr>
          <p:cNvPicPr>
            <a:picLocks noChangeAspect="1"/>
          </p:cNvPicPr>
          <p:nvPr/>
        </p:nvPicPr>
        <p:blipFill>
          <a:blip r:embed="rId15"/>
          <a:stretch>
            <a:fillRect/>
          </a:stretch>
        </p:blipFill>
        <p:spPr>
          <a:xfrm>
            <a:off x="5681286" y="5258906"/>
            <a:ext cx="1414150" cy="1143984"/>
          </a:xfrm>
          <a:prstGeom prst="rect">
            <a:avLst/>
          </a:prstGeom>
        </p:spPr>
      </p:pic>
      <p:pic>
        <p:nvPicPr>
          <p:cNvPr id="35" name="Picture 34">
            <a:extLst>
              <a:ext uri="{FF2B5EF4-FFF2-40B4-BE49-F238E27FC236}">
                <a16:creationId xmlns:a16="http://schemas.microsoft.com/office/drawing/2014/main" id="{71FBB7AF-40C2-0BA7-D58F-749394CEF574}"/>
              </a:ext>
            </a:extLst>
          </p:cNvPr>
          <p:cNvPicPr>
            <a:picLocks noChangeAspect="1"/>
          </p:cNvPicPr>
          <p:nvPr/>
        </p:nvPicPr>
        <p:blipFill>
          <a:blip r:embed="rId16"/>
          <a:stretch>
            <a:fillRect/>
          </a:stretch>
        </p:blipFill>
        <p:spPr>
          <a:xfrm>
            <a:off x="2922989" y="5295623"/>
            <a:ext cx="1385858" cy="1126271"/>
          </a:xfrm>
          <a:prstGeom prst="rect">
            <a:avLst/>
          </a:prstGeom>
        </p:spPr>
      </p:pic>
      <p:sp>
        <p:nvSpPr>
          <p:cNvPr id="36" name="Rectangle 35">
            <a:extLst>
              <a:ext uri="{FF2B5EF4-FFF2-40B4-BE49-F238E27FC236}">
                <a16:creationId xmlns:a16="http://schemas.microsoft.com/office/drawing/2014/main" id="{E860E2CB-EA67-23C9-3B21-EBA3A7D741CD}"/>
              </a:ext>
            </a:extLst>
          </p:cNvPr>
          <p:cNvSpPr/>
          <p:nvPr/>
        </p:nvSpPr>
        <p:spPr>
          <a:xfrm>
            <a:off x="295265" y="2993145"/>
            <a:ext cx="902812" cy="523220"/>
          </a:xfrm>
          <a:prstGeom prst="rect">
            <a:avLst/>
          </a:prstGeom>
          <a:noFill/>
        </p:spPr>
        <p:txBody>
          <a:bodyPr wrap="none" lIns="91440" tIns="45720" rIns="91440" bIns="45720">
            <a:spAutoFit/>
          </a:bodyPr>
          <a:lstStyle/>
          <a:p>
            <a:pPr algn="ctr"/>
            <a:r>
              <a:rPr lang="en-US" sz="2800" b="0" cap="none" spc="0" dirty="0">
                <a:ln w="0">
                  <a:solidFill>
                    <a:schemeClr val="bg2">
                      <a:lumMod val="75000"/>
                    </a:schemeClr>
                  </a:solidFill>
                </a:ln>
                <a:solidFill>
                  <a:schemeClr val="bg2">
                    <a:lumMod val="75000"/>
                  </a:schemeClr>
                </a:solidFill>
                <a:effectLst>
                  <a:outerShdw blurRad="38100" dist="19050" dir="2700000" algn="tl" rotWithShape="0">
                    <a:schemeClr val="dk1">
                      <a:alpha val="40000"/>
                    </a:schemeClr>
                  </a:outerShdw>
                </a:effectLst>
              </a:rPr>
              <a:t>Daily</a:t>
            </a:r>
          </a:p>
        </p:txBody>
      </p:sp>
      <p:sp>
        <p:nvSpPr>
          <p:cNvPr id="37" name="Rectangle 36">
            <a:extLst>
              <a:ext uri="{FF2B5EF4-FFF2-40B4-BE49-F238E27FC236}">
                <a16:creationId xmlns:a16="http://schemas.microsoft.com/office/drawing/2014/main" id="{8068EECE-0089-1153-B718-797E93ED6C0B}"/>
              </a:ext>
            </a:extLst>
          </p:cNvPr>
          <p:cNvSpPr/>
          <p:nvPr/>
        </p:nvSpPr>
        <p:spPr>
          <a:xfrm>
            <a:off x="213825" y="4878521"/>
            <a:ext cx="1104726" cy="461665"/>
          </a:xfrm>
          <a:prstGeom prst="rect">
            <a:avLst/>
          </a:prstGeom>
          <a:noFill/>
        </p:spPr>
        <p:txBody>
          <a:bodyPr wrap="none" lIns="91440" tIns="45720" rIns="91440" bIns="45720">
            <a:spAutoFit/>
          </a:bodyPr>
          <a:lstStyle/>
          <a:p>
            <a:pPr algn="ctr"/>
            <a:r>
              <a:rPr lang="en-US" sz="2400" dirty="0">
                <a:ln w="0">
                  <a:solidFill>
                    <a:schemeClr val="bg2">
                      <a:lumMod val="75000"/>
                    </a:schemeClr>
                  </a:solidFill>
                </a:ln>
                <a:solidFill>
                  <a:schemeClr val="bg2">
                    <a:lumMod val="75000"/>
                  </a:schemeClr>
                </a:solidFill>
                <a:effectLst>
                  <a:outerShdw blurRad="38100" dist="19050" dir="2700000" algn="tl" rotWithShape="0">
                    <a:schemeClr val="dk1">
                      <a:alpha val="40000"/>
                    </a:schemeClr>
                  </a:outerShdw>
                </a:effectLst>
              </a:rPr>
              <a:t>Weekly</a:t>
            </a:r>
            <a:endParaRPr lang="en-US" sz="2400" b="0" cap="none" spc="0" dirty="0">
              <a:ln w="0">
                <a:solidFill>
                  <a:schemeClr val="bg2">
                    <a:lumMod val="75000"/>
                  </a:schemeClr>
                </a:solidFill>
              </a:ln>
              <a:solidFill>
                <a:schemeClr val="bg2">
                  <a:lumMod val="75000"/>
                </a:schemeClr>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75415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unds-Write – SPELDSA">
            <a:extLst>
              <a:ext uri="{FF2B5EF4-FFF2-40B4-BE49-F238E27FC236}">
                <a16:creationId xmlns:a16="http://schemas.microsoft.com/office/drawing/2014/main" id="{776433B7-A0BF-D72C-2F25-E0B904855BE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00" t="21494" r="19361" b="11308"/>
          <a:stretch/>
        </p:blipFill>
        <p:spPr bwMode="auto">
          <a:xfrm>
            <a:off x="7236296" y="1168381"/>
            <a:ext cx="1368153" cy="144016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4BD4CF9-204C-0AAF-5CFF-F358645358DF}"/>
              </a:ext>
            </a:extLst>
          </p:cNvPr>
          <p:cNvSpPr/>
          <p:nvPr/>
        </p:nvSpPr>
        <p:spPr>
          <a:xfrm>
            <a:off x="179512" y="1988840"/>
            <a:ext cx="9978288" cy="4401205"/>
          </a:xfrm>
          <a:prstGeom prst="rect">
            <a:avLst/>
          </a:prstGeom>
        </p:spPr>
        <p:txBody>
          <a:bodyPr wrap="square">
            <a:spAutoFit/>
          </a:bodyPr>
          <a:lstStyle/>
          <a:p>
            <a:r>
              <a:rPr lang="en-GB" sz="4000" spc="-120" dirty="0">
                <a:solidFill>
                  <a:schemeClr val="bg1"/>
                </a:solidFill>
                <a:ea typeface="+mj-ea"/>
                <a:cs typeface="+mj-cs"/>
              </a:rPr>
              <a:t>Sounds Write Phonics</a:t>
            </a:r>
          </a:p>
          <a:p>
            <a:endParaRPr lang="en-GB" sz="20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Scheme used across the school from EYs to Y6 – daily lessons in EYFS</a:t>
            </a:r>
          </a:p>
          <a:p>
            <a:r>
              <a:rPr lang="en-GB" sz="2000" spc="-120" dirty="0">
                <a:solidFill>
                  <a:prstClr val="black"/>
                </a:solidFill>
                <a:ea typeface="+mj-ea"/>
                <a:cs typeface="+mj-cs"/>
              </a:rPr>
              <a:t>             </a:t>
            </a:r>
            <a:r>
              <a:rPr lang="en-GB" sz="2000" spc="-120" dirty="0">
                <a:solidFill>
                  <a:prstClr val="black"/>
                </a:solidFill>
              </a:rPr>
              <a:t>(alphabet code knowledge, alternative spellings, polysyllabic words)</a:t>
            </a:r>
            <a:endParaRPr lang="en-GB" sz="2000" spc="-120" dirty="0">
              <a:solidFill>
                <a:prstClr val="black"/>
              </a:solidFill>
              <a:ea typeface="+mj-ea"/>
              <a:cs typeface="+mj-cs"/>
            </a:endParaRP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Children are taught to listen to sounds in words and then taught the spellings that make </a:t>
            </a:r>
          </a:p>
          <a:p>
            <a:r>
              <a:rPr lang="en-GB" sz="2000" spc="-120" dirty="0">
                <a:solidFill>
                  <a:prstClr val="black"/>
                </a:solidFill>
                <a:ea typeface="+mj-ea"/>
                <a:cs typeface="+mj-cs"/>
              </a:rPr>
              <a:t>             those sounds</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It focuses on precise pronunciation, sounds taught in context of words and not in isolation,</a:t>
            </a:r>
          </a:p>
          <a:p>
            <a:r>
              <a:rPr lang="en-GB" sz="2000" spc="-120" dirty="0">
                <a:solidFill>
                  <a:prstClr val="black"/>
                </a:solidFill>
                <a:ea typeface="+mj-ea"/>
                <a:cs typeface="+mj-cs"/>
              </a:rPr>
              <a:t>             no pictures or actions to represent sounds, no teaching of rules</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Teaching sequence constantly builds on prior knowledge and gives children time to</a:t>
            </a:r>
          </a:p>
          <a:p>
            <a:r>
              <a:rPr lang="en-GB" sz="2000" spc="-120" dirty="0">
                <a:solidFill>
                  <a:prstClr val="black"/>
                </a:solidFill>
                <a:ea typeface="+mj-ea"/>
                <a:cs typeface="+mj-cs"/>
              </a:rPr>
              <a:t>              rehearse and practise</a:t>
            </a:r>
          </a:p>
        </p:txBody>
      </p:sp>
    </p:spTree>
    <p:extLst>
      <p:ext uri="{BB962C8B-B14F-4D97-AF65-F5344CB8AC3E}">
        <p14:creationId xmlns:p14="http://schemas.microsoft.com/office/powerpoint/2010/main" val="244976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ounds-Write – SPELDSA">
            <a:extLst>
              <a:ext uri="{FF2B5EF4-FFF2-40B4-BE49-F238E27FC236}">
                <a16:creationId xmlns:a16="http://schemas.microsoft.com/office/drawing/2014/main" id="{0DF27068-FA81-5C9B-BB3F-37DB0595E8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00" t="21494" r="19361" b="11308"/>
          <a:stretch/>
        </p:blipFill>
        <p:spPr bwMode="auto">
          <a:xfrm>
            <a:off x="7236296" y="1168381"/>
            <a:ext cx="1368153" cy="14401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4FE7C8F-FEDA-B2D3-40ED-B3A723305EE7}"/>
              </a:ext>
            </a:extLst>
          </p:cNvPr>
          <p:cNvSpPr txBox="1"/>
          <p:nvPr/>
        </p:nvSpPr>
        <p:spPr>
          <a:xfrm>
            <a:off x="395536" y="1888460"/>
            <a:ext cx="4824536" cy="4016484"/>
          </a:xfrm>
          <a:prstGeom prst="rect">
            <a:avLst/>
          </a:prstGeom>
          <a:noFill/>
        </p:spPr>
        <p:txBody>
          <a:bodyPr wrap="square">
            <a:spAutoFit/>
          </a:bodyPr>
          <a:lstStyle/>
          <a:p>
            <a:r>
              <a:rPr lang="en-GB" sz="4000" spc="-120" dirty="0">
                <a:solidFill>
                  <a:schemeClr val="bg1"/>
                </a:solidFill>
                <a:ea typeface="+mj-ea"/>
                <a:cs typeface="+mj-cs"/>
              </a:rPr>
              <a:t>Reading</a:t>
            </a:r>
          </a:p>
          <a:p>
            <a:endParaRPr lang="en-GB" sz="11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Children will bring home decodable books to practise reading words with the sounds they have been taught in school</a:t>
            </a:r>
          </a:p>
          <a:p>
            <a:pPr marL="571500" indent="-571500">
              <a:buFont typeface="Arial" panose="020B0604020202020204" pitchFamily="34" charset="0"/>
              <a:buChar char="•"/>
            </a:pPr>
            <a:endParaRPr lang="en-GB" sz="12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Children will have been explicitly taught sounds and will have practised reading and writing these in the classroom</a:t>
            </a:r>
          </a:p>
          <a:p>
            <a:pPr marL="571500" indent="-571500">
              <a:buFont typeface="Arial" panose="020B0604020202020204" pitchFamily="34" charset="0"/>
              <a:buChar char="•"/>
            </a:pPr>
            <a:endParaRPr lang="en-GB" sz="1200" spc="-120" dirty="0">
              <a:solidFill>
                <a:prstClr val="black"/>
              </a:solidFill>
              <a:ea typeface="+mj-ea"/>
              <a:cs typeface="+mj-cs"/>
            </a:endParaRPr>
          </a:p>
          <a:p>
            <a:pPr marL="571500" indent="-571500">
              <a:buFont typeface="Arial" panose="020B0604020202020204" pitchFamily="34" charset="0"/>
              <a:buChar char="•"/>
            </a:pPr>
            <a:r>
              <a:rPr lang="en-GB" sz="2000" spc="-120" dirty="0">
                <a:solidFill>
                  <a:prstClr val="black"/>
                </a:solidFill>
                <a:ea typeface="+mj-ea"/>
                <a:cs typeface="+mj-cs"/>
              </a:rPr>
              <a:t>Reading books give the children opportunities to practise words they have already seen and learnt</a:t>
            </a:r>
          </a:p>
        </p:txBody>
      </p:sp>
      <p:pic>
        <p:nvPicPr>
          <p:cNvPr id="9" name="Picture 8">
            <a:extLst>
              <a:ext uri="{FF2B5EF4-FFF2-40B4-BE49-F238E27FC236}">
                <a16:creationId xmlns:a16="http://schemas.microsoft.com/office/drawing/2014/main" id="{F4A07020-6BD7-DB82-45EC-1DDEABAC09E4}"/>
              </a:ext>
            </a:extLst>
          </p:cNvPr>
          <p:cNvPicPr>
            <a:picLocks noChangeAspect="1"/>
          </p:cNvPicPr>
          <p:nvPr/>
        </p:nvPicPr>
        <p:blipFill rotWithShape="1">
          <a:blip r:embed="rId3"/>
          <a:srcRect l="19417" t="7093" r="18954" b="9471"/>
          <a:stretch>
            <a:fillRect/>
          </a:stretch>
        </p:blipFill>
        <p:spPr>
          <a:xfrm>
            <a:off x="5300583" y="2924944"/>
            <a:ext cx="1752417" cy="2372504"/>
          </a:xfrm>
          <a:prstGeom prst="rect">
            <a:avLst/>
          </a:prstGeom>
        </p:spPr>
      </p:pic>
      <p:pic>
        <p:nvPicPr>
          <p:cNvPr id="10" name="Picture 9">
            <a:extLst>
              <a:ext uri="{FF2B5EF4-FFF2-40B4-BE49-F238E27FC236}">
                <a16:creationId xmlns:a16="http://schemas.microsoft.com/office/drawing/2014/main" id="{C013E576-70F2-1B19-6047-9DB2A3EC491A}"/>
              </a:ext>
            </a:extLst>
          </p:cNvPr>
          <p:cNvPicPr>
            <a:picLocks noChangeAspect="1"/>
          </p:cNvPicPr>
          <p:nvPr/>
        </p:nvPicPr>
        <p:blipFill>
          <a:blip r:embed="rId4"/>
          <a:stretch>
            <a:fillRect/>
          </a:stretch>
        </p:blipFill>
        <p:spPr>
          <a:xfrm>
            <a:off x="7133512" y="2924944"/>
            <a:ext cx="1688432" cy="2372504"/>
          </a:xfrm>
          <a:prstGeom prst="rect">
            <a:avLst/>
          </a:prstGeom>
        </p:spPr>
      </p:pic>
    </p:spTree>
    <p:extLst>
      <p:ext uri="{BB962C8B-B14F-4D97-AF65-F5344CB8AC3E}">
        <p14:creationId xmlns:p14="http://schemas.microsoft.com/office/powerpoint/2010/main" val="910186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2BA0E18-CF7F-2BEF-483E-F389F082D897}"/>
              </a:ext>
            </a:extLst>
          </p:cNvPr>
          <p:cNvSpPr txBox="1"/>
          <p:nvPr/>
        </p:nvSpPr>
        <p:spPr>
          <a:xfrm>
            <a:off x="323528" y="1988840"/>
            <a:ext cx="8244408" cy="4308872"/>
          </a:xfrm>
          <a:prstGeom prst="rect">
            <a:avLst/>
          </a:prstGeom>
          <a:noFill/>
        </p:spPr>
        <p:txBody>
          <a:bodyPr wrap="square">
            <a:spAutoFit/>
          </a:bodyPr>
          <a:lstStyle/>
          <a:p>
            <a:r>
              <a:rPr lang="en-GB" sz="4000" spc="-120" dirty="0">
                <a:solidFill>
                  <a:schemeClr val="bg1"/>
                </a:solidFill>
                <a:ea typeface="+mj-ea"/>
                <a:cs typeface="+mj-cs"/>
              </a:rPr>
              <a:t>How to support your child at home</a:t>
            </a:r>
          </a:p>
          <a:p>
            <a:endParaRPr lang="en-GB" sz="1800" spc="-120" dirty="0">
              <a:solidFill>
                <a:prstClr val="black"/>
              </a:solidFill>
              <a:ea typeface="+mj-ea"/>
              <a:cs typeface="+mj-cs"/>
            </a:endParaRPr>
          </a:p>
          <a:p>
            <a:endParaRPr lang="en-GB" sz="1800" spc="-120" dirty="0">
              <a:solidFill>
                <a:prstClr val="black"/>
              </a:solidFill>
              <a:ea typeface="+mj-ea"/>
              <a:cs typeface="+mj-cs"/>
            </a:endParaRPr>
          </a:p>
          <a:p>
            <a:endParaRPr lang="en-GB" sz="1800" spc="-120" dirty="0">
              <a:solidFill>
                <a:prstClr val="black"/>
              </a:solidFill>
              <a:ea typeface="+mj-ea"/>
              <a:cs typeface="+mj-cs"/>
            </a:endParaRPr>
          </a:p>
          <a:p>
            <a:endParaRPr lang="en-GB" sz="1800" spc="-120" dirty="0">
              <a:solidFill>
                <a:prstClr val="black"/>
              </a:solidFill>
              <a:ea typeface="+mj-ea"/>
              <a:cs typeface="+mj-cs"/>
            </a:endParaRPr>
          </a:p>
          <a:p>
            <a:endParaRPr lang="en-GB" spc="-120" dirty="0">
              <a:solidFill>
                <a:prstClr val="black"/>
              </a:solidFill>
              <a:ea typeface="+mj-ea"/>
              <a:cs typeface="+mj-cs"/>
            </a:endParaRPr>
          </a:p>
          <a:p>
            <a:endParaRPr lang="en-GB" sz="1800" spc="-120" dirty="0">
              <a:solidFill>
                <a:prstClr val="black"/>
              </a:solidFill>
              <a:ea typeface="+mj-ea"/>
              <a:cs typeface="+mj-cs"/>
            </a:endParaRPr>
          </a:p>
          <a:p>
            <a:endParaRPr lang="en-GB" spc="-120" dirty="0">
              <a:solidFill>
                <a:prstClr val="black"/>
              </a:solidFill>
              <a:ea typeface="+mj-ea"/>
              <a:cs typeface="+mj-cs"/>
            </a:endParaRPr>
          </a:p>
          <a:p>
            <a:endParaRPr lang="en-GB" sz="1800" spc="-120" dirty="0">
              <a:solidFill>
                <a:prstClr val="black"/>
              </a:solidFill>
              <a:ea typeface="+mj-ea"/>
              <a:cs typeface="+mj-cs"/>
            </a:endParaRPr>
          </a:p>
          <a:p>
            <a:pPr marL="571500" indent="-571500">
              <a:buFont typeface="Arial" panose="020B0604020202020204" pitchFamily="34" charset="0"/>
              <a:buChar char="•"/>
            </a:pPr>
            <a:r>
              <a:rPr lang="en-GB" sz="1800" spc="-120" dirty="0">
                <a:solidFill>
                  <a:prstClr val="black"/>
                </a:solidFill>
                <a:ea typeface="+mj-ea"/>
                <a:cs typeface="+mj-cs"/>
              </a:rPr>
              <a:t>If your child makes a mistake, repeat the phrases above and/or point with your finger to the error to see if they can fix it themselves</a:t>
            </a:r>
          </a:p>
          <a:p>
            <a:pPr marL="571500" indent="-571500">
              <a:buFont typeface="Arial" panose="020B0604020202020204" pitchFamily="34" charset="0"/>
              <a:buChar char="•"/>
            </a:pPr>
            <a:r>
              <a:rPr lang="en-GB" spc="-120" dirty="0">
                <a:solidFill>
                  <a:prstClr val="black"/>
                </a:solidFill>
                <a:ea typeface="+mj-ea"/>
                <a:cs typeface="+mj-cs"/>
              </a:rPr>
              <a:t>On the weekly messages there is some spellings listed which we will be covering in phonics that week. Please note that children in reception are not tested on spellings, this is more just for your information and to practice them at home. </a:t>
            </a:r>
            <a:endParaRPr lang="en-GB" sz="1800" spc="-120" dirty="0">
              <a:solidFill>
                <a:prstClr val="black"/>
              </a:solidFill>
              <a:ea typeface="+mj-ea"/>
              <a:cs typeface="+mj-cs"/>
            </a:endParaRPr>
          </a:p>
        </p:txBody>
      </p:sp>
      <p:sp>
        <p:nvSpPr>
          <p:cNvPr id="7" name="Speech Bubble: Oval 6">
            <a:extLst>
              <a:ext uri="{FF2B5EF4-FFF2-40B4-BE49-F238E27FC236}">
                <a16:creationId xmlns:a16="http://schemas.microsoft.com/office/drawing/2014/main" id="{CF5E9E05-25AC-BF58-EA8A-DD24557707B9}"/>
              </a:ext>
            </a:extLst>
          </p:cNvPr>
          <p:cNvSpPr/>
          <p:nvPr/>
        </p:nvSpPr>
        <p:spPr>
          <a:xfrm>
            <a:off x="297793" y="2780928"/>
            <a:ext cx="4147896" cy="1681389"/>
          </a:xfrm>
          <a:prstGeom prst="wedgeEllipseCallout">
            <a:avLst>
              <a:gd name="adj1" fmla="val 35610"/>
              <a:gd name="adj2" fmla="val 57666"/>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spc="-120" dirty="0">
                <a:solidFill>
                  <a:prstClr val="black"/>
                </a:solidFill>
              </a:rPr>
              <a:t>Say the sounds and read the word.</a:t>
            </a:r>
          </a:p>
          <a:p>
            <a:pPr algn="ctr"/>
            <a:endParaRPr lang="en-GB" dirty="0"/>
          </a:p>
        </p:txBody>
      </p:sp>
      <p:sp>
        <p:nvSpPr>
          <p:cNvPr id="8" name="Speech Bubble: Oval 7">
            <a:extLst>
              <a:ext uri="{FF2B5EF4-FFF2-40B4-BE49-F238E27FC236}">
                <a16:creationId xmlns:a16="http://schemas.microsoft.com/office/drawing/2014/main" id="{187BC1EC-9AEB-1B86-324B-ACCB43009A78}"/>
              </a:ext>
            </a:extLst>
          </p:cNvPr>
          <p:cNvSpPr/>
          <p:nvPr/>
        </p:nvSpPr>
        <p:spPr>
          <a:xfrm>
            <a:off x="4599517" y="2807432"/>
            <a:ext cx="4147896" cy="1681389"/>
          </a:xfrm>
          <a:prstGeom prst="wedgeEllipseCallout">
            <a:avLst>
              <a:gd name="adj1" fmla="val -41798"/>
              <a:gd name="adj2" fmla="val 54040"/>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spc="-120" dirty="0">
                <a:solidFill>
                  <a:prstClr val="black"/>
                </a:solidFill>
              </a:rPr>
              <a:t>Say the sounds and write the word.</a:t>
            </a:r>
          </a:p>
          <a:p>
            <a:pPr algn="ctr"/>
            <a:endParaRPr lang="en-GB" dirty="0"/>
          </a:p>
        </p:txBody>
      </p:sp>
    </p:spTree>
    <p:extLst>
      <p:ext uri="{BB962C8B-B14F-4D97-AF65-F5344CB8AC3E}">
        <p14:creationId xmlns:p14="http://schemas.microsoft.com/office/powerpoint/2010/main" val="2893352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41879C8-2DC8-40D7-B8F3-567873C7C040}"/>
              </a:ext>
            </a:extLst>
          </p:cNvPr>
          <p:cNvSpPr>
            <a:spLocks noGrp="1"/>
          </p:cNvSpPr>
          <p:nvPr>
            <p:ph type="title"/>
          </p:nvPr>
        </p:nvSpPr>
        <p:spPr>
          <a:xfrm>
            <a:off x="417512" y="1052736"/>
            <a:ext cx="8308975" cy="1143000"/>
          </a:xfrm>
        </p:spPr>
        <p:txBody>
          <a:bodyPr/>
          <a:lstStyle/>
          <a:p>
            <a:r>
              <a:rPr lang="en-GB" sz="4000" spc="-120" dirty="0">
                <a:solidFill>
                  <a:schemeClr val="tx1"/>
                </a:solidFill>
                <a:latin typeface="+mn-lt"/>
              </a:rPr>
              <a:t>Handwriting Scheme</a:t>
            </a:r>
            <a:endParaRPr lang="en-US" sz="4000" dirty="0">
              <a:solidFill>
                <a:schemeClr val="tx1"/>
              </a:solidFill>
              <a:latin typeface="+mn-lt"/>
            </a:endParaRPr>
          </a:p>
        </p:txBody>
      </p:sp>
      <p:sp>
        <p:nvSpPr>
          <p:cNvPr id="5" name="Content Placeholder 2">
            <a:extLst>
              <a:ext uri="{FF2B5EF4-FFF2-40B4-BE49-F238E27FC236}">
                <a16:creationId xmlns:a16="http://schemas.microsoft.com/office/drawing/2014/main" id="{E08A7027-0F00-44AB-8CFB-2078A2197594}"/>
              </a:ext>
            </a:extLst>
          </p:cNvPr>
          <p:cNvSpPr>
            <a:spLocks noGrp="1"/>
          </p:cNvSpPr>
          <p:nvPr>
            <p:ph sz="half" idx="1"/>
          </p:nvPr>
        </p:nvSpPr>
        <p:spPr>
          <a:xfrm>
            <a:off x="396878" y="2195736"/>
            <a:ext cx="8308042" cy="3911172"/>
          </a:xfrm>
        </p:spPr>
        <p:txBody>
          <a:bodyPr>
            <a:normAutofit/>
          </a:bodyPr>
          <a:lstStyle/>
          <a:p>
            <a:pPr>
              <a:lnSpc>
                <a:spcPct val="90000"/>
              </a:lnSpc>
              <a:spcBef>
                <a:spcPts val="0"/>
              </a:spcBef>
            </a:pPr>
            <a:r>
              <a:rPr lang="en-GB" spc="-120" dirty="0">
                <a:solidFill>
                  <a:schemeClr val="tx1"/>
                </a:solidFill>
              </a:rPr>
              <a:t>Daily 20-minute sessions</a:t>
            </a:r>
          </a:p>
          <a:p>
            <a:pPr>
              <a:lnSpc>
                <a:spcPct val="90000"/>
              </a:lnSpc>
              <a:spcBef>
                <a:spcPts val="0"/>
              </a:spcBef>
            </a:pPr>
            <a:r>
              <a:rPr lang="en-GB" spc="-120" dirty="0">
                <a:solidFill>
                  <a:schemeClr val="tx1"/>
                </a:solidFill>
              </a:rPr>
              <a:t>4 strands of learning in each session  to create fluency and automaticity in handwriting.</a:t>
            </a:r>
          </a:p>
          <a:p>
            <a:pPr>
              <a:lnSpc>
                <a:spcPct val="90000"/>
              </a:lnSpc>
              <a:spcBef>
                <a:spcPts val="0"/>
              </a:spcBef>
            </a:pPr>
            <a:r>
              <a:rPr lang="en-GB" spc="-120" dirty="0">
                <a:solidFill>
                  <a:schemeClr val="tx1"/>
                </a:solidFill>
              </a:rPr>
              <a:t>You will receive a home pack with information about Kinetic Letters, and practice sheets when letters are introduced. </a:t>
            </a:r>
          </a:p>
          <a:p>
            <a:pPr>
              <a:lnSpc>
                <a:spcPct val="90000"/>
              </a:lnSpc>
            </a:pPr>
            <a:endParaRPr lang="en-US" sz="1100" dirty="0"/>
          </a:p>
        </p:txBody>
      </p:sp>
      <p:pic>
        <p:nvPicPr>
          <p:cNvPr id="6" name="Picture 5" descr="A green and orange rectangular box with white text&#10;&#10;Description automatically generated">
            <a:extLst>
              <a:ext uri="{FF2B5EF4-FFF2-40B4-BE49-F238E27FC236}">
                <a16:creationId xmlns:a16="http://schemas.microsoft.com/office/drawing/2014/main" id="{1A139894-166B-4E70-BD15-E6FCC95AF6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3645024"/>
            <a:ext cx="8270287" cy="2461884"/>
          </a:xfrm>
          <a:prstGeom prst="rect">
            <a:avLst/>
          </a:prstGeom>
        </p:spPr>
      </p:pic>
      <p:pic>
        <p:nvPicPr>
          <p:cNvPr id="8" name="Picture 7" descr="A black text on a white background&#10;&#10;Description automatically generated">
            <a:extLst>
              <a:ext uri="{FF2B5EF4-FFF2-40B4-BE49-F238E27FC236}">
                <a16:creationId xmlns:a16="http://schemas.microsoft.com/office/drawing/2014/main" id="{F9578A58-761D-4E92-A86C-E1C707F4BD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6056" y="1298733"/>
            <a:ext cx="3525912" cy="1024081"/>
          </a:xfrm>
          <a:prstGeom prst="rect">
            <a:avLst/>
          </a:prstGeom>
        </p:spPr>
      </p:pic>
    </p:spTree>
    <p:extLst>
      <p:ext uri="{BB962C8B-B14F-4D97-AF65-F5344CB8AC3E}">
        <p14:creationId xmlns:p14="http://schemas.microsoft.com/office/powerpoint/2010/main" val="2419198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B436-4A0D-4F57-BF39-25D94442FDBC}"/>
              </a:ext>
            </a:extLst>
          </p:cNvPr>
          <p:cNvSpPr>
            <a:spLocks noGrp="1"/>
          </p:cNvSpPr>
          <p:nvPr>
            <p:ph type="title"/>
          </p:nvPr>
        </p:nvSpPr>
        <p:spPr>
          <a:xfrm>
            <a:off x="415925" y="1456765"/>
            <a:ext cx="8308975" cy="604083"/>
          </a:xfrm>
        </p:spPr>
        <p:txBody>
          <a:bodyPr/>
          <a:lstStyle/>
          <a:p>
            <a:r>
              <a:rPr lang="en-GB" sz="4000" dirty="0">
                <a:solidFill>
                  <a:schemeClr val="tx1"/>
                </a:solidFill>
                <a:latin typeface="+mn-lt"/>
              </a:rPr>
              <a:t>Online Maths Programmes</a:t>
            </a:r>
          </a:p>
        </p:txBody>
      </p:sp>
      <p:sp>
        <p:nvSpPr>
          <p:cNvPr id="3" name="Content Placeholder 2">
            <a:extLst>
              <a:ext uri="{FF2B5EF4-FFF2-40B4-BE49-F238E27FC236}">
                <a16:creationId xmlns:a16="http://schemas.microsoft.com/office/drawing/2014/main" id="{3FD424FF-F954-4391-A6F8-16260A9AA285}"/>
              </a:ext>
            </a:extLst>
          </p:cNvPr>
          <p:cNvSpPr>
            <a:spLocks noGrp="1"/>
          </p:cNvSpPr>
          <p:nvPr>
            <p:ph idx="1"/>
          </p:nvPr>
        </p:nvSpPr>
        <p:spPr>
          <a:xfrm>
            <a:off x="415924" y="2132856"/>
            <a:ext cx="8308975" cy="3478212"/>
          </a:xfrm>
        </p:spPr>
        <p:txBody>
          <a:bodyPr/>
          <a:lstStyle/>
          <a:p>
            <a:r>
              <a:rPr lang="en-GB" sz="2400" dirty="0">
                <a:solidFill>
                  <a:schemeClr val="tx1"/>
                </a:solidFill>
              </a:rPr>
              <a:t>For new Early Years children, Numbots will be introduced next half term.</a:t>
            </a:r>
          </a:p>
          <a:p>
            <a:r>
              <a:rPr lang="en-GB" sz="2400" dirty="0">
                <a:solidFill>
                  <a:schemeClr val="tx1"/>
                </a:solidFill>
              </a:rPr>
              <a:t>Your child should complete a minimum of 10 minutes a week on either Numbots (Early Years to Year 3) and / or TTRS (Years 1 to 6)</a:t>
            </a:r>
          </a:p>
          <a:p>
            <a:r>
              <a:rPr lang="en-GB" sz="2400" dirty="0">
                <a:solidFill>
                  <a:schemeClr val="tx1"/>
                </a:solidFill>
              </a:rPr>
              <a:t>Mathletics is introduced in Spring 1 for Early Years children. Children will be sent home with a QR code to log in. </a:t>
            </a:r>
          </a:p>
          <a:p>
            <a:pPr marL="0" indent="0">
              <a:buNone/>
            </a:pPr>
            <a:endParaRPr lang="en-GB" dirty="0"/>
          </a:p>
        </p:txBody>
      </p:sp>
      <p:pic>
        <p:nvPicPr>
          <p:cNvPr id="5" name="Picture 4" descr="Mathletics (educational software) - Wikipedia">
            <a:extLst>
              <a:ext uri="{FF2B5EF4-FFF2-40B4-BE49-F238E27FC236}">
                <a16:creationId xmlns:a16="http://schemas.microsoft.com/office/drawing/2014/main" id="{6CB8AFDD-E5E7-4986-9365-EE7FE22DF1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05759"/>
            <a:ext cx="2088232" cy="7634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NumBots | Welcome to the NumBlog!">
            <a:extLst>
              <a:ext uri="{FF2B5EF4-FFF2-40B4-BE49-F238E27FC236}">
                <a16:creationId xmlns:a16="http://schemas.microsoft.com/office/drawing/2014/main" id="{71A637E8-2E21-45DB-B6BF-AC4871175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0598" y="225295"/>
            <a:ext cx="1802803" cy="92436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BCC345E-38E8-49F1-AEE2-78081191AC19}"/>
              </a:ext>
            </a:extLst>
          </p:cNvPr>
          <p:cNvPicPr>
            <a:picLocks noChangeAspect="1"/>
          </p:cNvPicPr>
          <p:nvPr/>
        </p:nvPicPr>
        <p:blipFill>
          <a:blip r:embed="rId4"/>
          <a:stretch>
            <a:fillRect/>
          </a:stretch>
        </p:blipFill>
        <p:spPr>
          <a:xfrm>
            <a:off x="5796136" y="225295"/>
            <a:ext cx="1591031" cy="924367"/>
          </a:xfrm>
          <a:prstGeom prst="rect">
            <a:avLst/>
          </a:prstGeom>
        </p:spPr>
      </p:pic>
    </p:spTree>
    <p:extLst>
      <p:ext uri="{BB962C8B-B14F-4D97-AF65-F5344CB8AC3E}">
        <p14:creationId xmlns:p14="http://schemas.microsoft.com/office/powerpoint/2010/main" val="372298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85ECC-ABAF-4E7E-B57B-BBA1A055A6AF}"/>
              </a:ext>
            </a:extLst>
          </p:cNvPr>
          <p:cNvSpPr>
            <a:spLocks noGrp="1"/>
          </p:cNvSpPr>
          <p:nvPr>
            <p:ph type="title"/>
          </p:nvPr>
        </p:nvSpPr>
        <p:spPr>
          <a:xfrm>
            <a:off x="415925" y="1456765"/>
            <a:ext cx="8548563" cy="1143000"/>
          </a:xfrm>
        </p:spPr>
        <p:txBody>
          <a:bodyPr/>
          <a:lstStyle/>
          <a:p>
            <a:r>
              <a:rPr lang="en-GB" sz="4400" dirty="0">
                <a:latin typeface="+mn-lt"/>
              </a:rPr>
              <a:t>What should my child bring to school each day? </a:t>
            </a:r>
          </a:p>
        </p:txBody>
      </p:sp>
      <p:sp>
        <p:nvSpPr>
          <p:cNvPr id="3" name="TextBox 2">
            <a:extLst>
              <a:ext uri="{FF2B5EF4-FFF2-40B4-BE49-F238E27FC236}">
                <a16:creationId xmlns:a16="http://schemas.microsoft.com/office/drawing/2014/main" id="{F16D1E69-2E1A-49A0-945C-A7B82EA16AC2}"/>
              </a:ext>
            </a:extLst>
          </p:cNvPr>
          <p:cNvSpPr txBox="1"/>
          <p:nvPr/>
        </p:nvSpPr>
        <p:spPr>
          <a:xfrm>
            <a:off x="539552" y="2780928"/>
            <a:ext cx="5544617" cy="3693319"/>
          </a:xfrm>
          <a:prstGeom prst="rect">
            <a:avLst/>
          </a:prstGeom>
          <a:noFill/>
        </p:spPr>
        <p:txBody>
          <a:bodyPr wrap="square" rtlCol="0">
            <a:spAutoFit/>
          </a:bodyPr>
          <a:lstStyle/>
          <a:p>
            <a:r>
              <a:rPr lang="en-GB" dirty="0"/>
              <a:t>Your child should bring these items into school each day: </a:t>
            </a:r>
          </a:p>
          <a:p>
            <a:pPr marL="285750" indent="-285750">
              <a:buFont typeface="Arial" panose="020B0604020202020204" pitchFamily="34" charset="0"/>
              <a:buChar char="•"/>
            </a:pPr>
            <a:r>
              <a:rPr lang="en-GB" dirty="0"/>
              <a:t>Coat (named);</a:t>
            </a:r>
          </a:p>
          <a:p>
            <a:pPr marL="285750" indent="-285750">
              <a:buFont typeface="Arial" panose="020B0604020202020204" pitchFamily="34" charset="0"/>
              <a:buChar char="•"/>
            </a:pPr>
            <a:r>
              <a:rPr lang="en-GB" b="1" dirty="0"/>
              <a:t>Packed lunch (unless school dinners); this should be a healthy packed lunch with a sandwich/wrap/pasta, and variety of other healthy options such as fruit and yoghurt. </a:t>
            </a:r>
          </a:p>
          <a:p>
            <a:pPr marL="285750" indent="-285750">
              <a:buFont typeface="Arial" panose="020B0604020202020204" pitchFamily="34" charset="0"/>
              <a:buChar char="•"/>
            </a:pPr>
            <a:r>
              <a:rPr lang="en-GB" dirty="0"/>
              <a:t>A healthy snack (this is provided by the school, but some parents wish to provide their own.) </a:t>
            </a:r>
          </a:p>
          <a:p>
            <a:pPr marL="285750" indent="-285750">
              <a:buFont typeface="Arial" panose="020B0604020202020204" pitchFamily="34" charset="0"/>
              <a:buChar char="•"/>
            </a:pPr>
            <a:endParaRPr lang="en-GB" dirty="0"/>
          </a:p>
          <a:p>
            <a:r>
              <a:rPr lang="en-GB" dirty="0"/>
              <a:t>A St-Josephs RC Primary School draw-string bag containing a;</a:t>
            </a:r>
          </a:p>
          <a:p>
            <a:pPr marL="285750" indent="-285750">
              <a:buFont typeface="Arial" panose="020B0604020202020204" pitchFamily="34" charset="0"/>
              <a:buChar char="•"/>
            </a:pPr>
            <a:r>
              <a:rPr lang="en-GB" dirty="0"/>
              <a:t>Water bottle </a:t>
            </a:r>
            <a:r>
              <a:rPr lang="en-GB" i="1" u="sng" dirty="0"/>
              <a:t>containing only water</a:t>
            </a:r>
            <a:r>
              <a:rPr lang="en-GB" dirty="0"/>
              <a:t>; and </a:t>
            </a:r>
          </a:p>
          <a:p>
            <a:pPr marL="285750" indent="-285750">
              <a:buFont typeface="Arial" panose="020B0604020202020204" pitchFamily="34" charset="0"/>
              <a:buChar char="•"/>
            </a:pPr>
            <a:r>
              <a:rPr lang="en-GB" dirty="0"/>
              <a:t>Reading folder. </a:t>
            </a:r>
          </a:p>
        </p:txBody>
      </p:sp>
      <p:pic>
        <p:nvPicPr>
          <p:cNvPr id="4" name="Picture 3">
            <a:extLst>
              <a:ext uri="{FF2B5EF4-FFF2-40B4-BE49-F238E27FC236}">
                <a16:creationId xmlns:a16="http://schemas.microsoft.com/office/drawing/2014/main" id="{42EB2024-5331-4B27-ADFF-DA90F11D7ADA}"/>
              </a:ext>
            </a:extLst>
          </p:cNvPr>
          <p:cNvPicPr>
            <a:picLocks noChangeAspect="1"/>
          </p:cNvPicPr>
          <p:nvPr/>
        </p:nvPicPr>
        <p:blipFill>
          <a:blip r:embed="rId2"/>
          <a:stretch>
            <a:fillRect/>
          </a:stretch>
        </p:blipFill>
        <p:spPr>
          <a:xfrm>
            <a:off x="6229210" y="2746998"/>
            <a:ext cx="2375238" cy="2892616"/>
          </a:xfrm>
          <a:prstGeom prst="rect">
            <a:avLst/>
          </a:prstGeom>
        </p:spPr>
      </p:pic>
    </p:spTree>
    <p:extLst>
      <p:ext uri="{BB962C8B-B14F-4D97-AF65-F5344CB8AC3E}">
        <p14:creationId xmlns:p14="http://schemas.microsoft.com/office/powerpoint/2010/main" val="1780648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1A549-0321-4A49-8772-802206A79780}"/>
              </a:ext>
            </a:extLst>
          </p:cNvPr>
          <p:cNvSpPr>
            <a:spLocks noGrp="1"/>
          </p:cNvSpPr>
          <p:nvPr>
            <p:ph type="title"/>
          </p:nvPr>
        </p:nvSpPr>
        <p:spPr/>
        <p:txBody>
          <a:bodyPr/>
          <a:lstStyle/>
          <a:p>
            <a:r>
              <a:rPr lang="en-GB" dirty="0">
                <a:latin typeface="+mn-lt"/>
              </a:rPr>
              <a:t>Universal Free School meals in EY and KS1</a:t>
            </a:r>
          </a:p>
        </p:txBody>
      </p:sp>
      <p:sp>
        <p:nvSpPr>
          <p:cNvPr id="5" name="TextBox 4">
            <a:extLst>
              <a:ext uri="{FF2B5EF4-FFF2-40B4-BE49-F238E27FC236}">
                <a16:creationId xmlns:a16="http://schemas.microsoft.com/office/drawing/2014/main" id="{084D82EF-509E-4A4D-A539-658D9C6AFA49}"/>
              </a:ext>
            </a:extLst>
          </p:cNvPr>
          <p:cNvSpPr txBox="1"/>
          <p:nvPr/>
        </p:nvSpPr>
        <p:spPr>
          <a:xfrm>
            <a:off x="323528" y="2708920"/>
            <a:ext cx="8640960" cy="1323439"/>
          </a:xfrm>
          <a:prstGeom prst="rect">
            <a:avLst/>
          </a:prstGeom>
          <a:noFill/>
        </p:spPr>
        <p:txBody>
          <a:bodyPr wrap="square" rtlCol="0">
            <a:spAutoFit/>
          </a:bodyPr>
          <a:lstStyle/>
          <a:p>
            <a:r>
              <a:rPr lang="en-GB" sz="2000" dirty="0"/>
              <a:t>In Reception your child qualifies for a free school meal. As a school we encourage children to try the lunches.  If you wish to provide your child with a packed lunch then this is also more than fine. The lunch menu is available on the school website. Go to ‘parent handbook &gt; lunches’</a:t>
            </a:r>
          </a:p>
        </p:txBody>
      </p:sp>
      <p:pic>
        <p:nvPicPr>
          <p:cNvPr id="4" name="Picture 3">
            <a:extLst>
              <a:ext uri="{FF2B5EF4-FFF2-40B4-BE49-F238E27FC236}">
                <a16:creationId xmlns:a16="http://schemas.microsoft.com/office/drawing/2014/main" id="{9A5CDCA7-8DDF-E4AF-4210-596F018CA530}"/>
              </a:ext>
            </a:extLst>
          </p:cNvPr>
          <p:cNvPicPr>
            <a:picLocks noChangeAspect="1"/>
          </p:cNvPicPr>
          <p:nvPr/>
        </p:nvPicPr>
        <p:blipFill>
          <a:blip r:embed="rId2"/>
          <a:stretch>
            <a:fillRect/>
          </a:stretch>
        </p:blipFill>
        <p:spPr>
          <a:xfrm>
            <a:off x="736240" y="4059699"/>
            <a:ext cx="7668344" cy="2143084"/>
          </a:xfrm>
          <a:prstGeom prst="rect">
            <a:avLst/>
          </a:prstGeom>
        </p:spPr>
      </p:pic>
    </p:spTree>
    <p:extLst>
      <p:ext uri="{BB962C8B-B14F-4D97-AF65-F5344CB8AC3E}">
        <p14:creationId xmlns:p14="http://schemas.microsoft.com/office/powerpoint/2010/main" val="2023672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6F057E-35EC-4D29-82A9-FAD499008FE6}"/>
              </a:ext>
            </a:extLst>
          </p:cNvPr>
          <p:cNvSpPr>
            <a:spLocks noGrp="1"/>
          </p:cNvSpPr>
          <p:nvPr>
            <p:ph idx="1"/>
          </p:nvPr>
        </p:nvSpPr>
        <p:spPr>
          <a:xfrm>
            <a:off x="249932" y="4114516"/>
            <a:ext cx="8212087" cy="1690748"/>
          </a:xfrm>
        </p:spPr>
        <p:txBody>
          <a:bodyPr>
            <a:normAutofit fontScale="25000" lnSpcReduction="20000"/>
          </a:bodyPr>
          <a:lstStyle/>
          <a:p>
            <a:pPr marL="0" indent="0">
              <a:buNone/>
            </a:pPr>
            <a:endParaRPr lang="en-GB" dirty="0">
              <a:solidFill>
                <a:schemeClr val="tx1"/>
              </a:solidFill>
            </a:endParaRPr>
          </a:p>
          <a:p>
            <a:pPr marL="0" indent="0">
              <a:buNone/>
            </a:pPr>
            <a:r>
              <a:rPr lang="en-GB" sz="7200" dirty="0">
                <a:solidFill>
                  <a:schemeClr val="tx1"/>
                </a:solidFill>
              </a:rPr>
              <a:t>Tapestry is an online learning journal which your child’s class teacher uploads to. We aim to keep you involved in your child’s education and will upload to tapestry to keep you up to date with learning and our achievements in school. </a:t>
            </a:r>
            <a:endParaRPr lang="en-GB" sz="8000" dirty="0">
              <a:solidFill>
                <a:schemeClr val="tx1"/>
              </a:solidFill>
            </a:endParaRPr>
          </a:p>
          <a:p>
            <a:pPr marL="0" indent="0">
              <a:buNone/>
            </a:pPr>
            <a:r>
              <a:rPr lang="en-GB" sz="7200" dirty="0">
                <a:solidFill>
                  <a:schemeClr val="tx1"/>
                </a:solidFill>
              </a:rPr>
              <a:t>Parents are able to view online their child’s progress and how much fun they’re having,  whilst also uploading their own comments and media. </a:t>
            </a:r>
          </a:p>
          <a:p>
            <a:pPr marL="0" indent="0">
              <a:buNone/>
            </a:pPr>
            <a:r>
              <a:rPr lang="en-GB" sz="8000" dirty="0">
                <a:solidFill>
                  <a:schemeClr val="tx1"/>
                </a:solidFill>
              </a:rPr>
              <a:t>Home learning should be submitted via tapestry. </a:t>
            </a:r>
          </a:p>
          <a:p>
            <a:pPr marL="0" indent="0">
              <a:buNone/>
            </a:pPr>
            <a:endParaRPr lang="en-GB" dirty="0"/>
          </a:p>
        </p:txBody>
      </p:sp>
      <p:pic>
        <p:nvPicPr>
          <p:cNvPr id="1026" name="Picture 2" descr="Tapestry Online Learning Journal - YouTube">
            <a:extLst>
              <a:ext uri="{FF2B5EF4-FFF2-40B4-BE49-F238E27FC236}">
                <a16:creationId xmlns:a16="http://schemas.microsoft.com/office/drawing/2014/main" id="{CF7D2778-0811-4DA7-91F2-F14ECCED19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2748054"/>
            <a:ext cx="1368152" cy="13681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apestry: Online Learning Journal For Early Years Education">
            <a:extLst>
              <a:ext uri="{FF2B5EF4-FFF2-40B4-BE49-F238E27FC236}">
                <a16:creationId xmlns:a16="http://schemas.microsoft.com/office/drawing/2014/main" id="{87B997E9-2288-48AB-AAB3-2C8F170B9D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53" y="2743484"/>
            <a:ext cx="2448272" cy="137103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512996-853F-4749-ACAB-18978C500B9B}"/>
              </a:ext>
            </a:extLst>
          </p:cNvPr>
          <p:cNvSpPr txBox="1"/>
          <p:nvPr/>
        </p:nvSpPr>
        <p:spPr>
          <a:xfrm>
            <a:off x="335566" y="1675938"/>
            <a:ext cx="6984776" cy="830997"/>
          </a:xfrm>
          <a:prstGeom prst="rect">
            <a:avLst/>
          </a:prstGeom>
          <a:noFill/>
        </p:spPr>
        <p:txBody>
          <a:bodyPr wrap="square" rtlCol="0">
            <a:spAutoFit/>
          </a:bodyPr>
          <a:lstStyle/>
          <a:p>
            <a:r>
              <a:rPr lang="en-GB" sz="4800" dirty="0">
                <a:solidFill>
                  <a:schemeClr val="bg1"/>
                </a:solidFill>
              </a:rPr>
              <a:t>Tapestry</a:t>
            </a:r>
          </a:p>
        </p:txBody>
      </p:sp>
      <p:sp>
        <p:nvSpPr>
          <p:cNvPr id="2" name="TextBox 1">
            <a:extLst>
              <a:ext uri="{FF2B5EF4-FFF2-40B4-BE49-F238E27FC236}">
                <a16:creationId xmlns:a16="http://schemas.microsoft.com/office/drawing/2014/main" id="{7891B955-2185-36D7-5A39-983DD238B197}"/>
              </a:ext>
            </a:extLst>
          </p:cNvPr>
          <p:cNvSpPr txBox="1"/>
          <p:nvPr/>
        </p:nvSpPr>
        <p:spPr>
          <a:xfrm>
            <a:off x="4572000" y="2743484"/>
            <a:ext cx="4109218" cy="1015663"/>
          </a:xfrm>
          <a:prstGeom prst="rect">
            <a:avLst/>
          </a:prstGeom>
          <a:noFill/>
        </p:spPr>
        <p:txBody>
          <a:bodyPr wrap="square" rtlCol="0">
            <a:spAutoFit/>
          </a:bodyPr>
          <a:lstStyle/>
          <a:p>
            <a:r>
              <a:rPr lang="en-GB" sz="2000" dirty="0"/>
              <a:t>Account activation email has been sent by the school office – has everyone got access? </a:t>
            </a:r>
          </a:p>
        </p:txBody>
      </p:sp>
    </p:spTree>
    <p:extLst>
      <p:ext uri="{BB962C8B-B14F-4D97-AF65-F5344CB8AC3E}">
        <p14:creationId xmlns:p14="http://schemas.microsoft.com/office/powerpoint/2010/main" val="3760937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D2532-5D49-405D-9502-EE29B53F2914}"/>
              </a:ext>
            </a:extLst>
          </p:cNvPr>
          <p:cNvSpPr>
            <a:spLocks noGrp="1"/>
          </p:cNvSpPr>
          <p:nvPr>
            <p:ph type="title"/>
          </p:nvPr>
        </p:nvSpPr>
        <p:spPr/>
        <p:txBody>
          <a:bodyPr/>
          <a:lstStyle/>
          <a:p>
            <a:r>
              <a:rPr lang="en-GB" dirty="0">
                <a:latin typeface="+mn-lt"/>
              </a:rPr>
              <a:t>Parental partnership - drop in’s and learning conversations</a:t>
            </a:r>
          </a:p>
        </p:txBody>
      </p:sp>
      <p:sp>
        <p:nvSpPr>
          <p:cNvPr id="3" name="TextBox 2">
            <a:extLst>
              <a:ext uri="{FF2B5EF4-FFF2-40B4-BE49-F238E27FC236}">
                <a16:creationId xmlns:a16="http://schemas.microsoft.com/office/drawing/2014/main" id="{332474D8-337F-4476-9C3A-CD7577AAB01A}"/>
              </a:ext>
            </a:extLst>
          </p:cNvPr>
          <p:cNvSpPr txBox="1"/>
          <p:nvPr/>
        </p:nvSpPr>
        <p:spPr>
          <a:xfrm>
            <a:off x="-108520" y="2708920"/>
            <a:ext cx="5544616" cy="3724096"/>
          </a:xfrm>
          <a:prstGeom prst="rect">
            <a:avLst/>
          </a:prstGeom>
          <a:noFill/>
        </p:spPr>
        <p:txBody>
          <a:bodyPr wrap="square" rtlCol="0">
            <a:spAutoFit/>
          </a:bodyPr>
          <a:lstStyle/>
          <a:p>
            <a:pPr marL="285750" indent="-285750" algn="just">
              <a:buFont typeface="Arial" panose="020B0604020202020204" pitchFamily="34" charset="0"/>
              <a:buChar char="•"/>
            </a:pPr>
            <a:r>
              <a:rPr lang="en-GB" dirty="0"/>
              <a:t>At various points in the academic year, you will be invited to a parent drop-in session, where you can observe teaching and complete activities along-side your child. </a:t>
            </a:r>
          </a:p>
          <a:p>
            <a:pPr algn="just"/>
            <a:endParaRPr lang="en-GB" dirty="0"/>
          </a:p>
          <a:p>
            <a:pPr marL="285750" indent="-285750" algn="just">
              <a:buFont typeface="Arial" panose="020B0604020202020204" pitchFamily="34" charset="0"/>
              <a:buChar char="•"/>
            </a:pPr>
            <a:r>
              <a:rPr lang="en-GB" dirty="0"/>
              <a:t>Each term we hold evening learning conversations with your child’s class teacher to discuss their progress in reception, and any next steps, you will also receive a one-page summary of discussion prior to the meeting. </a:t>
            </a:r>
          </a:p>
          <a:p>
            <a:pPr marL="285750" indent="-285750" algn="just">
              <a:buFont typeface="Arial" panose="020B0604020202020204" pitchFamily="34" charset="0"/>
              <a:buChar char="•"/>
            </a:pPr>
            <a:endParaRPr lang="en-GB" dirty="0"/>
          </a:p>
          <a:p>
            <a:pPr marL="285750" indent="-285750" algn="just">
              <a:buFont typeface="Arial" panose="020B0604020202020204" pitchFamily="34" charset="0"/>
              <a:buChar char="•"/>
            </a:pPr>
            <a:r>
              <a:rPr lang="en-GB" dirty="0"/>
              <a:t>Drop in dates: TBC </a:t>
            </a:r>
          </a:p>
          <a:p>
            <a:pPr algn="just"/>
            <a:endParaRPr lang="en-GB" sz="2000" dirty="0">
              <a:latin typeface="Kinetic Letters Unjoined" panose="00000500000000000000" pitchFamily="50" charset="0"/>
            </a:endParaRPr>
          </a:p>
        </p:txBody>
      </p:sp>
      <p:pic>
        <p:nvPicPr>
          <p:cNvPr id="4" name="Picture 3" descr="A group of kids playing with a toy ship&#10;&#10;Description automatically generated">
            <a:extLst>
              <a:ext uri="{FF2B5EF4-FFF2-40B4-BE49-F238E27FC236}">
                <a16:creationId xmlns:a16="http://schemas.microsoft.com/office/drawing/2014/main" id="{C476AB6A-4D1E-DD0B-51BC-1575F0AF7F31}"/>
              </a:ext>
            </a:extLst>
          </p:cNvPr>
          <p:cNvPicPr>
            <a:picLocks noChangeAspect="1"/>
          </p:cNvPicPr>
          <p:nvPr/>
        </p:nvPicPr>
        <p:blipFill rotWithShape="1">
          <a:blip r:embed="rId3">
            <a:extLst>
              <a:ext uri="{28A0092B-C50C-407E-A947-70E740481C1C}">
                <a14:useLocalDpi xmlns:a14="http://schemas.microsoft.com/office/drawing/2010/main" val="0"/>
              </a:ext>
            </a:extLst>
          </a:blip>
          <a:srcRect l="10345" r="8620"/>
          <a:stretch/>
        </p:blipFill>
        <p:spPr>
          <a:xfrm>
            <a:off x="5580112" y="2714482"/>
            <a:ext cx="3240360" cy="3666845"/>
          </a:xfrm>
          <a:prstGeom prst="rect">
            <a:avLst/>
          </a:prstGeom>
        </p:spPr>
      </p:pic>
    </p:spTree>
    <p:extLst>
      <p:ext uri="{BB962C8B-B14F-4D97-AF65-F5344CB8AC3E}">
        <p14:creationId xmlns:p14="http://schemas.microsoft.com/office/powerpoint/2010/main" val="634098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A9E29-508A-3294-D859-B71EB0008D86}"/>
              </a:ext>
            </a:extLst>
          </p:cNvPr>
          <p:cNvSpPr>
            <a:spLocks noGrp="1"/>
          </p:cNvSpPr>
          <p:nvPr>
            <p:ph type="title"/>
          </p:nvPr>
        </p:nvSpPr>
        <p:spPr>
          <a:xfrm>
            <a:off x="323528" y="1700808"/>
            <a:ext cx="3888432" cy="792088"/>
          </a:xfrm>
        </p:spPr>
        <p:txBody>
          <a:bodyPr/>
          <a:lstStyle/>
          <a:p>
            <a:r>
              <a:rPr lang="en-GB" sz="4400" dirty="0">
                <a:latin typeface="+mn-lt"/>
              </a:rPr>
              <a:t>Half termly overview</a:t>
            </a:r>
          </a:p>
        </p:txBody>
      </p:sp>
      <p:pic>
        <p:nvPicPr>
          <p:cNvPr id="4" name="Picture 3">
            <a:extLst>
              <a:ext uri="{FF2B5EF4-FFF2-40B4-BE49-F238E27FC236}">
                <a16:creationId xmlns:a16="http://schemas.microsoft.com/office/drawing/2014/main" id="{DE21778E-A6CD-1587-6E1F-2DF9A2EF3BFD}"/>
              </a:ext>
            </a:extLst>
          </p:cNvPr>
          <p:cNvPicPr>
            <a:picLocks noChangeAspect="1"/>
          </p:cNvPicPr>
          <p:nvPr/>
        </p:nvPicPr>
        <p:blipFill>
          <a:blip r:embed="rId2"/>
          <a:stretch>
            <a:fillRect/>
          </a:stretch>
        </p:blipFill>
        <p:spPr>
          <a:xfrm>
            <a:off x="220989" y="2386014"/>
            <a:ext cx="4296147" cy="3998894"/>
          </a:xfrm>
          <a:prstGeom prst="rect">
            <a:avLst/>
          </a:prstGeom>
        </p:spPr>
      </p:pic>
      <p:sp>
        <p:nvSpPr>
          <p:cNvPr id="7" name="Title 1">
            <a:extLst>
              <a:ext uri="{FF2B5EF4-FFF2-40B4-BE49-F238E27FC236}">
                <a16:creationId xmlns:a16="http://schemas.microsoft.com/office/drawing/2014/main" id="{06EFA9D2-3563-8AB0-CB8F-369052298135}"/>
              </a:ext>
            </a:extLst>
          </p:cNvPr>
          <p:cNvSpPr txBox="1">
            <a:spLocks/>
          </p:cNvSpPr>
          <p:nvPr/>
        </p:nvSpPr>
        <p:spPr>
          <a:xfrm>
            <a:off x="5215587" y="1566059"/>
            <a:ext cx="3198561" cy="792088"/>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pPr algn="ctr"/>
            <a:r>
              <a:rPr lang="en-GB" sz="3200" dirty="0">
                <a:latin typeface="+mn-lt"/>
              </a:rPr>
              <a:t>Weekly messages</a:t>
            </a:r>
          </a:p>
        </p:txBody>
      </p:sp>
      <p:pic>
        <p:nvPicPr>
          <p:cNvPr id="5" name="Picture 4">
            <a:extLst>
              <a:ext uri="{FF2B5EF4-FFF2-40B4-BE49-F238E27FC236}">
                <a16:creationId xmlns:a16="http://schemas.microsoft.com/office/drawing/2014/main" id="{3E240B59-D61F-B2B6-5526-AB2E23D9F563}"/>
              </a:ext>
            </a:extLst>
          </p:cNvPr>
          <p:cNvPicPr>
            <a:picLocks noChangeAspect="1"/>
          </p:cNvPicPr>
          <p:nvPr/>
        </p:nvPicPr>
        <p:blipFill>
          <a:blip r:embed="rId3"/>
          <a:stretch>
            <a:fillRect/>
          </a:stretch>
        </p:blipFill>
        <p:spPr>
          <a:xfrm>
            <a:off x="5148064" y="2359679"/>
            <a:ext cx="3266084" cy="4104504"/>
          </a:xfrm>
          <a:prstGeom prst="rect">
            <a:avLst/>
          </a:prstGeom>
        </p:spPr>
      </p:pic>
    </p:spTree>
    <p:extLst>
      <p:ext uri="{BB962C8B-B14F-4D97-AF65-F5344CB8AC3E}">
        <p14:creationId xmlns:p14="http://schemas.microsoft.com/office/powerpoint/2010/main" val="729535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90247"/>
            <a:ext cx="8308975" cy="754941"/>
          </a:xfrm>
        </p:spPr>
        <p:txBody>
          <a:bodyPr/>
          <a:lstStyle/>
          <a:p>
            <a:r>
              <a:rPr lang="en-US" sz="4000" dirty="0">
                <a:solidFill>
                  <a:schemeClr val="tx1"/>
                </a:solidFill>
                <a:latin typeface="+mn-lt"/>
              </a:rPr>
              <a:t>Physical</a:t>
            </a:r>
            <a:r>
              <a:rPr lang="en-US" sz="4000" dirty="0">
                <a:solidFill>
                  <a:schemeClr val="tx1"/>
                </a:solidFill>
                <a:latin typeface="Kinetic Letters Unjoined" panose="00000500000000000000" pitchFamily="50" charset="0"/>
              </a:rPr>
              <a:t> </a:t>
            </a:r>
            <a:br>
              <a:rPr lang="en-US" sz="4000" dirty="0">
                <a:solidFill>
                  <a:schemeClr val="tx1"/>
                </a:solidFill>
                <a:latin typeface="Kinetic Letters Unjoined" panose="00000500000000000000" pitchFamily="50" charset="0"/>
              </a:rPr>
            </a:br>
            <a:r>
              <a:rPr lang="en-US" sz="4000" dirty="0">
                <a:solidFill>
                  <a:schemeClr val="tx1"/>
                </a:solidFill>
                <a:latin typeface="+mn-lt"/>
              </a:rPr>
              <a:t>Development</a:t>
            </a:r>
            <a:r>
              <a:rPr lang="en-US" sz="4000" dirty="0">
                <a:solidFill>
                  <a:schemeClr val="tx1"/>
                </a:solidFill>
                <a:latin typeface="Kinetic Letters Unjoined" panose="00000500000000000000" pitchFamily="50" charset="0"/>
              </a:rPr>
              <a:t> </a:t>
            </a:r>
          </a:p>
        </p:txBody>
      </p:sp>
      <p:sp>
        <p:nvSpPr>
          <p:cNvPr id="3" name="Content Placeholder 2"/>
          <p:cNvSpPr>
            <a:spLocks noGrp="1"/>
          </p:cNvSpPr>
          <p:nvPr>
            <p:ph idx="1"/>
          </p:nvPr>
        </p:nvSpPr>
        <p:spPr>
          <a:xfrm>
            <a:off x="342673" y="2264098"/>
            <a:ext cx="8308975" cy="4080682"/>
          </a:xfrm>
        </p:spPr>
        <p:txBody>
          <a:bodyPr>
            <a:normAutofit lnSpcReduction="10000"/>
          </a:bodyPr>
          <a:lstStyle/>
          <a:p>
            <a:endParaRPr lang="en-US" sz="1400" dirty="0"/>
          </a:p>
          <a:p>
            <a:r>
              <a:rPr lang="en-US" sz="1800" dirty="0">
                <a:solidFill>
                  <a:schemeClr val="tx1"/>
                </a:solidFill>
              </a:rPr>
              <a:t>Focus on making bodies stronger (red thread) to support strength, core, stability and pelvic/shoulder girdle strength.  </a:t>
            </a:r>
          </a:p>
          <a:p>
            <a:r>
              <a:rPr lang="en-US" sz="1800" dirty="0">
                <a:solidFill>
                  <a:schemeClr val="tx1"/>
                </a:solidFill>
              </a:rPr>
              <a:t>Physical development is both gross and fine motor skills. To support children’s fine motor skills we have the kinetic letters boxes (red, yellow and green) to support hand/finger targets  (whole hand/all fingers/3 friends) to develop the small muscles within the hand and enable advanced fine motor coordination. </a:t>
            </a:r>
          </a:p>
          <a:p>
            <a:r>
              <a:rPr lang="en-US" sz="1800" dirty="0">
                <a:solidFill>
                  <a:schemeClr val="tx1"/>
                </a:solidFill>
              </a:rPr>
              <a:t>Things you can do to help at home: use malleable materials with your child that they can squeeze, twist and poke such as pegs, tweezers/tongs, playdough, pom-poms, beads/beans, stretchy bands. </a:t>
            </a:r>
          </a:p>
          <a:p>
            <a:pPr marL="0" indent="0">
              <a:buNone/>
            </a:pPr>
            <a:r>
              <a:rPr lang="en-US" sz="1800" b="1" i="1" u="sng" dirty="0">
                <a:solidFill>
                  <a:schemeClr val="tx1"/>
                </a:solidFill>
              </a:rPr>
              <a:t>Please ensure that all items of uniform are labelled clearly to make lost items returnable. </a:t>
            </a:r>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3635896" y="182208"/>
            <a:ext cx="1584176" cy="936104"/>
          </a:xfrm>
          <a:prstGeom prst="rect">
            <a:avLst/>
          </a:prstGeom>
          <a:noFill/>
        </p:spPr>
      </p:pic>
      <p:sp>
        <p:nvSpPr>
          <p:cNvPr id="5" name="TextBox 4">
            <a:extLst>
              <a:ext uri="{FF2B5EF4-FFF2-40B4-BE49-F238E27FC236}">
                <a16:creationId xmlns:a16="http://schemas.microsoft.com/office/drawing/2014/main" id="{2C3F216C-7100-07C2-5E3A-1A73BE43F8BE}"/>
              </a:ext>
            </a:extLst>
          </p:cNvPr>
          <p:cNvSpPr txBox="1"/>
          <p:nvPr/>
        </p:nvSpPr>
        <p:spPr>
          <a:xfrm>
            <a:off x="4092752" y="1196752"/>
            <a:ext cx="4708575" cy="1200329"/>
          </a:xfrm>
          <a:prstGeom prst="rect">
            <a:avLst/>
          </a:prstGeom>
          <a:noFill/>
        </p:spPr>
        <p:txBody>
          <a:bodyPr wrap="square" rtlCol="0">
            <a:spAutoFit/>
          </a:bodyPr>
          <a:lstStyle/>
          <a:p>
            <a:r>
              <a:rPr lang="en-US" sz="1800" dirty="0">
                <a:solidFill>
                  <a:schemeClr val="tx1"/>
                </a:solidFill>
              </a:rPr>
              <a:t>PE will be being taught by </a:t>
            </a:r>
            <a:r>
              <a:rPr lang="en-US" sz="1800" dirty="0" err="1">
                <a:solidFill>
                  <a:schemeClr val="tx1"/>
                </a:solidFill>
              </a:rPr>
              <a:t>Mr</a:t>
            </a:r>
            <a:r>
              <a:rPr lang="en-US" sz="1800" dirty="0">
                <a:solidFill>
                  <a:schemeClr val="tx1"/>
                </a:solidFill>
              </a:rPr>
              <a:t> Frost and colleagues from Maxim Sports on </a:t>
            </a:r>
            <a:r>
              <a:rPr lang="en-US" dirty="0"/>
              <a:t>Thursday</a:t>
            </a:r>
            <a:r>
              <a:rPr lang="en-US" sz="1800" dirty="0">
                <a:solidFill>
                  <a:schemeClr val="tx1"/>
                </a:solidFill>
              </a:rPr>
              <a:t>. </a:t>
            </a:r>
          </a:p>
          <a:p>
            <a:r>
              <a:rPr lang="en-US" sz="1800" dirty="0">
                <a:solidFill>
                  <a:schemeClr val="tx1"/>
                </a:solidFill>
              </a:rPr>
              <a:t>PE kit </a:t>
            </a:r>
            <a:r>
              <a:rPr lang="mr-IN" sz="1800" dirty="0">
                <a:solidFill>
                  <a:schemeClr val="tx1"/>
                </a:solidFill>
              </a:rPr>
              <a:t>–</a:t>
            </a:r>
            <a:r>
              <a:rPr lang="en-US" sz="1800" dirty="0">
                <a:solidFill>
                  <a:schemeClr val="tx1"/>
                </a:solidFill>
              </a:rPr>
              <a:t> Please come into school in PE kit </a:t>
            </a:r>
            <a:r>
              <a:rPr lang="en-US" sz="1800" b="1" i="1" dirty="0">
                <a:solidFill>
                  <a:schemeClr val="tx1"/>
                </a:solidFill>
              </a:rPr>
              <a:t>only</a:t>
            </a:r>
            <a:r>
              <a:rPr lang="en-US" sz="1800" dirty="0">
                <a:solidFill>
                  <a:schemeClr val="tx1"/>
                </a:solidFill>
              </a:rPr>
              <a:t> on </a:t>
            </a:r>
            <a:r>
              <a:rPr lang="en-US" dirty="0"/>
              <a:t>Thursday’s</a:t>
            </a:r>
            <a:r>
              <a:rPr lang="en-US" sz="1800" dirty="0">
                <a:solidFill>
                  <a:schemeClr val="tx1"/>
                </a:solidFill>
              </a:rPr>
              <a:t> (Earrings to be removed on PE days) </a:t>
            </a:r>
          </a:p>
        </p:txBody>
      </p:sp>
    </p:spTree>
    <p:extLst>
      <p:ext uri="{BB962C8B-B14F-4D97-AF65-F5344CB8AC3E}">
        <p14:creationId xmlns:p14="http://schemas.microsoft.com/office/powerpoint/2010/main" val="3214791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24FAF-B13E-1D39-2356-DEA07E80E129}"/>
              </a:ext>
            </a:extLst>
          </p:cNvPr>
          <p:cNvSpPr>
            <a:spLocks noGrp="1"/>
          </p:cNvSpPr>
          <p:nvPr>
            <p:ph type="title"/>
          </p:nvPr>
        </p:nvSpPr>
        <p:spPr>
          <a:xfrm>
            <a:off x="335885" y="1340768"/>
            <a:ext cx="8308975" cy="1143000"/>
          </a:xfrm>
        </p:spPr>
        <p:txBody>
          <a:bodyPr/>
          <a:lstStyle/>
          <a:p>
            <a:r>
              <a:rPr lang="en-GB" sz="3200" dirty="0">
                <a:latin typeface="+mn-lt"/>
              </a:rPr>
              <a:t>Gym Trail to support Gross Motor skills</a:t>
            </a:r>
            <a:br>
              <a:rPr lang="en-GB" sz="3200" dirty="0">
                <a:latin typeface="+mn-lt"/>
              </a:rPr>
            </a:br>
            <a:r>
              <a:rPr lang="en-GB" sz="3200" dirty="0">
                <a:latin typeface="+mn-lt"/>
              </a:rPr>
              <a:t>- </a:t>
            </a:r>
            <a:r>
              <a:rPr lang="en-GB" sz="2000" dirty="0">
                <a:latin typeface="+mn-lt"/>
              </a:rPr>
              <a:t>You need to be strong for writing! </a:t>
            </a:r>
            <a:endParaRPr lang="en-GB" sz="3200" dirty="0">
              <a:latin typeface="+mn-lt"/>
            </a:endParaRPr>
          </a:p>
        </p:txBody>
      </p:sp>
      <p:pic>
        <p:nvPicPr>
          <p:cNvPr id="5" name="Picture 4" descr="A group of kids on a bar&#10;&#10;Description automatically generated">
            <a:extLst>
              <a:ext uri="{FF2B5EF4-FFF2-40B4-BE49-F238E27FC236}">
                <a16:creationId xmlns:a16="http://schemas.microsoft.com/office/drawing/2014/main" id="{72438E5B-B595-894E-E65F-62765AAC9C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925" y="2996952"/>
            <a:ext cx="3851920" cy="2888940"/>
          </a:xfrm>
          <a:prstGeom prst="rect">
            <a:avLst/>
          </a:prstGeom>
        </p:spPr>
      </p:pic>
      <p:pic>
        <p:nvPicPr>
          <p:cNvPr id="7" name="Picture 6" descr="A group of kids in a room&#10;&#10;Description automatically generated">
            <a:extLst>
              <a:ext uri="{FF2B5EF4-FFF2-40B4-BE49-F238E27FC236}">
                <a16:creationId xmlns:a16="http://schemas.microsoft.com/office/drawing/2014/main" id="{7B40F5EF-8B20-8651-24C9-3FA81ABF62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6916" y="2915943"/>
            <a:ext cx="4067944" cy="3050958"/>
          </a:xfrm>
          <a:prstGeom prst="rect">
            <a:avLst/>
          </a:prstGeom>
        </p:spPr>
      </p:pic>
    </p:spTree>
    <p:extLst>
      <p:ext uri="{BB962C8B-B14F-4D97-AF65-F5344CB8AC3E}">
        <p14:creationId xmlns:p14="http://schemas.microsoft.com/office/powerpoint/2010/main" val="2565470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575EA-8ACE-4E82-8822-3770078036D3}"/>
              </a:ext>
            </a:extLst>
          </p:cNvPr>
          <p:cNvSpPr>
            <a:spLocks noGrp="1"/>
          </p:cNvSpPr>
          <p:nvPr>
            <p:ph type="title"/>
          </p:nvPr>
        </p:nvSpPr>
        <p:spPr/>
        <p:txBody>
          <a:bodyPr/>
          <a:lstStyle/>
          <a:p>
            <a:r>
              <a:rPr lang="en-GB" sz="4400" dirty="0">
                <a:latin typeface="+mn-lt"/>
              </a:rPr>
              <a:t>Outdoor learning</a:t>
            </a:r>
          </a:p>
        </p:txBody>
      </p:sp>
      <p:pic>
        <p:nvPicPr>
          <p:cNvPr id="3" name="Picture 2" descr="Image preview">
            <a:extLst>
              <a:ext uri="{FF2B5EF4-FFF2-40B4-BE49-F238E27FC236}">
                <a16:creationId xmlns:a16="http://schemas.microsoft.com/office/drawing/2014/main" id="{89ABCA55-8C82-C75C-2782-D9963D572CF3}"/>
              </a:ext>
            </a:extLst>
          </p:cNvPr>
          <p:cNvPicPr>
            <a:picLocks noChangeAspect="1"/>
          </p:cNvPicPr>
          <p:nvPr/>
        </p:nvPicPr>
        <p:blipFill rotWithShape="1">
          <a:blip r:embed="rId3">
            <a:extLst>
              <a:ext uri="{28A0092B-C50C-407E-A947-70E740481C1C}">
                <a14:useLocalDpi xmlns:a14="http://schemas.microsoft.com/office/drawing/2010/main" val="0"/>
              </a:ext>
            </a:extLst>
          </a:blip>
          <a:srcRect l="27654" t="15847" r="34772" b="22675"/>
          <a:stretch/>
        </p:blipFill>
        <p:spPr bwMode="auto">
          <a:xfrm>
            <a:off x="7164288" y="2852936"/>
            <a:ext cx="1497520" cy="3267318"/>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B6D278C0-1B25-E313-10D1-5A0F8DC7E2CE}"/>
              </a:ext>
            </a:extLst>
          </p:cNvPr>
          <p:cNvSpPr txBox="1"/>
          <p:nvPr/>
        </p:nvSpPr>
        <p:spPr>
          <a:xfrm>
            <a:off x="323528" y="2636912"/>
            <a:ext cx="6048672" cy="3600986"/>
          </a:xfrm>
          <a:prstGeom prst="rect">
            <a:avLst/>
          </a:prstGeom>
          <a:noFill/>
        </p:spPr>
        <p:txBody>
          <a:bodyPr wrap="square" rtlCol="0">
            <a:spAutoFit/>
          </a:bodyPr>
          <a:lstStyle/>
          <a:p>
            <a:r>
              <a:rPr lang="en-GB" sz="2000" dirty="0"/>
              <a:t>Forest school is on a Friday afternoon. Please make sure your child comes into school in: </a:t>
            </a:r>
          </a:p>
          <a:p>
            <a:pPr marL="285750" indent="-285750">
              <a:buFont typeface="Arial" panose="020B0604020202020204" pitchFamily="34" charset="0"/>
              <a:buChar char="•"/>
            </a:pPr>
            <a:r>
              <a:rPr lang="en-GB" sz="2000" dirty="0"/>
              <a:t>Joggers or leggings</a:t>
            </a:r>
          </a:p>
          <a:p>
            <a:pPr marL="285750" indent="-285750">
              <a:buFont typeface="Arial" panose="020B0604020202020204" pitchFamily="34" charset="0"/>
              <a:buChar char="•"/>
            </a:pPr>
            <a:r>
              <a:rPr lang="en-GB" sz="2000" dirty="0"/>
              <a:t>Jumper or hoodie</a:t>
            </a:r>
          </a:p>
          <a:p>
            <a:pPr marL="285750" indent="-285750">
              <a:buFont typeface="Arial" panose="020B0604020202020204" pitchFamily="34" charset="0"/>
              <a:buChar char="•"/>
            </a:pPr>
            <a:r>
              <a:rPr lang="en-GB" sz="2000" dirty="0"/>
              <a:t>Waterproof coat/All-in-one suit</a:t>
            </a:r>
          </a:p>
          <a:p>
            <a:pPr marL="285750" indent="-285750">
              <a:buFont typeface="Arial" panose="020B0604020202020204" pitchFamily="34" charset="0"/>
              <a:buChar char="•"/>
            </a:pPr>
            <a:r>
              <a:rPr lang="en-GB" sz="2000" dirty="0"/>
              <a:t>Wellies or old trainers (in a separate bag) </a:t>
            </a:r>
          </a:p>
          <a:p>
            <a:pPr marL="285750" indent="-285750">
              <a:buFont typeface="Arial" panose="020B0604020202020204" pitchFamily="34" charset="0"/>
              <a:buChar char="•"/>
            </a:pPr>
            <a:endParaRPr lang="en-GB" sz="2000" dirty="0"/>
          </a:p>
          <a:p>
            <a:r>
              <a:rPr lang="en-GB" sz="2000" dirty="0"/>
              <a:t>Forest school allows us to promote the </a:t>
            </a:r>
          </a:p>
          <a:p>
            <a:r>
              <a:rPr lang="en-GB" sz="2000" dirty="0"/>
              <a:t>children’s learning outside and encourages risk taking and offers opportunities development of gross motor skills and connecting the children to nature. </a:t>
            </a:r>
          </a:p>
        </p:txBody>
      </p:sp>
      <p:pic>
        <p:nvPicPr>
          <p:cNvPr id="8" name="Picture 7" descr="Image preview">
            <a:extLst>
              <a:ext uri="{FF2B5EF4-FFF2-40B4-BE49-F238E27FC236}">
                <a16:creationId xmlns:a16="http://schemas.microsoft.com/office/drawing/2014/main" id="{ABCD5FB4-324A-4B55-A924-2FFB3D7743D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4556" r="10151" b="10551"/>
          <a:stretch/>
        </p:blipFill>
        <p:spPr bwMode="auto">
          <a:xfrm>
            <a:off x="5364088" y="3212976"/>
            <a:ext cx="1584176" cy="189916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13333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6601" y="1915615"/>
            <a:ext cx="8308975" cy="648072"/>
          </a:xfrm>
        </p:spPr>
        <p:txBody>
          <a:bodyPr/>
          <a:lstStyle/>
          <a:p>
            <a:r>
              <a:rPr lang="en-US" sz="4400" dirty="0">
                <a:latin typeface="+mn-lt"/>
              </a:rPr>
              <a:t>Other information</a:t>
            </a:r>
          </a:p>
        </p:txBody>
      </p:sp>
      <p:sp>
        <p:nvSpPr>
          <p:cNvPr id="3" name="Content Placeholder 2"/>
          <p:cNvSpPr>
            <a:spLocks noGrp="1"/>
          </p:cNvSpPr>
          <p:nvPr>
            <p:ph idx="1"/>
          </p:nvPr>
        </p:nvSpPr>
        <p:spPr>
          <a:xfrm>
            <a:off x="308690" y="2708920"/>
            <a:ext cx="8456079" cy="3744416"/>
          </a:xfrm>
        </p:spPr>
        <p:txBody>
          <a:bodyPr>
            <a:normAutofit/>
          </a:bodyPr>
          <a:lstStyle/>
          <a:p>
            <a:pPr>
              <a:spcBef>
                <a:spcPts val="1200"/>
              </a:spcBef>
            </a:pPr>
            <a:r>
              <a:rPr lang="en-US" sz="2400" dirty="0">
                <a:solidFill>
                  <a:schemeClr val="tx1"/>
                </a:solidFill>
              </a:rPr>
              <a:t>Please make sure that all children’s coats, jumpers/cardigans, bags, water bottles, lunchboxes are labelled with their name. </a:t>
            </a:r>
          </a:p>
          <a:p>
            <a:pPr>
              <a:spcBef>
                <a:spcPts val="1200"/>
              </a:spcBef>
            </a:pPr>
            <a:r>
              <a:rPr lang="en-GB" sz="2400" dirty="0">
                <a:solidFill>
                  <a:schemeClr val="tx1"/>
                </a:solidFill>
              </a:rPr>
              <a:t>Children are allowed to bring in their own snack, this should be a piece of fruit, or there is snack provided daily by the school. Children should only have water in their water bottle, milk is provided until the age of 5, if you wish for your child to continue having milk once 5, there is a small fee.</a:t>
            </a:r>
            <a:endParaRPr lang="en-US" sz="2400" dirty="0">
              <a:solidFill>
                <a:schemeClr val="tx1"/>
              </a:solidFill>
            </a:endParaRPr>
          </a:p>
          <a:p>
            <a:pPr>
              <a:spcBef>
                <a:spcPts val="1200"/>
              </a:spcBef>
            </a:pPr>
            <a:r>
              <a:rPr lang="en-US" sz="2400" dirty="0">
                <a:solidFill>
                  <a:schemeClr val="tx1"/>
                </a:solidFill>
              </a:rPr>
              <a:t>Weekly messages and half termly overview</a:t>
            </a:r>
          </a:p>
        </p:txBody>
      </p:sp>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3778325" y="188640"/>
            <a:ext cx="1584176" cy="864096"/>
          </a:xfrm>
          <a:prstGeom prst="rect">
            <a:avLst/>
          </a:prstGeom>
          <a:noFill/>
        </p:spPr>
      </p:pic>
    </p:spTree>
    <p:extLst>
      <p:ext uri="{BB962C8B-B14F-4D97-AF65-F5344CB8AC3E}">
        <p14:creationId xmlns:p14="http://schemas.microsoft.com/office/powerpoint/2010/main" val="7038972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EEA67-B777-4A7E-E954-78F50D3F8396}"/>
              </a:ext>
            </a:extLst>
          </p:cNvPr>
          <p:cNvSpPr>
            <a:spLocks noGrp="1"/>
          </p:cNvSpPr>
          <p:nvPr>
            <p:ph type="title"/>
          </p:nvPr>
        </p:nvSpPr>
        <p:spPr/>
        <p:txBody>
          <a:bodyPr/>
          <a:lstStyle/>
          <a:p>
            <a:r>
              <a:rPr lang="en-GB" sz="4400" dirty="0"/>
              <a:t>Extracurricular clubs</a:t>
            </a:r>
          </a:p>
        </p:txBody>
      </p:sp>
      <p:sp>
        <p:nvSpPr>
          <p:cNvPr id="3" name="Content Placeholder 2">
            <a:extLst>
              <a:ext uri="{FF2B5EF4-FFF2-40B4-BE49-F238E27FC236}">
                <a16:creationId xmlns:a16="http://schemas.microsoft.com/office/drawing/2014/main" id="{26663E69-57E5-2854-3C44-08D097845BFF}"/>
              </a:ext>
            </a:extLst>
          </p:cNvPr>
          <p:cNvSpPr>
            <a:spLocks noGrp="1"/>
          </p:cNvSpPr>
          <p:nvPr>
            <p:ph idx="1"/>
          </p:nvPr>
        </p:nvSpPr>
        <p:spPr/>
        <p:txBody>
          <a:bodyPr>
            <a:normAutofit lnSpcReduction="10000"/>
          </a:bodyPr>
          <a:lstStyle/>
          <a:p>
            <a:pPr fontAlgn="base"/>
            <a:r>
              <a:rPr lang="en-GB" dirty="0">
                <a:solidFill>
                  <a:schemeClr val="tx1"/>
                </a:solidFill>
              </a:rPr>
              <a:t>Monday - dance with Maxim sport in the hall (finished 4.20pm - playground gate pick up)</a:t>
            </a:r>
          </a:p>
          <a:p>
            <a:pPr fontAlgn="base"/>
            <a:r>
              <a:rPr lang="en-GB" dirty="0">
                <a:solidFill>
                  <a:schemeClr val="tx1"/>
                </a:solidFill>
              </a:rPr>
              <a:t>Tuesday - dodgeball with Maxim sports in the hall for year 1 -3 (finishes at 4.20pm - playground gate pick up)   </a:t>
            </a:r>
          </a:p>
          <a:p>
            <a:pPr fontAlgn="base"/>
            <a:r>
              <a:rPr lang="en-GB" dirty="0">
                <a:solidFill>
                  <a:schemeClr val="tx1"/>
                </a:solidFill>
              </a:rPr>
              <a:t>Wednesday - gymnastics with S4sports in the hall for year 1-6 (finishes at 4.30 pm and pick up at playground gate)   </a:t>
            </a:r>
          </a:p>
          <a:p>
            <a:pPr fontAlgn="base"/>
            <a:r>
              <a:rPr lang="en-GB" dirty="0">
                <a:solidFill>
                  <a:schemeClr val="tx1"/>
                </a:solidFill>
              </a:rPr>
              <a:t>Friday - Dodgeball with Maxim Sport for year 4-6 in the hall or school field - weather permitting (finishes at 4.20pm from the playground gate. </a:t>
            </a:r>
            <a:br>
              <a:rPr lang="en-GB" dirty="0">
                <a:solidFill>
                  <a:schemeClr val="tx1"/>
                </a:solidFill>
              </a:rPr>
            </a:br>
            <a:endParaRPr lang="en-GB" dirty="0">
              <a:solidFill>
                <a:schemeClr val="tx1"/>
              </a:solidFill>
            </a:endParaRPr>
          </a:p>
        </p:txBody>
      </p:sp>
    </p:spTree>
    <p:extLst>
      <p:ext uri="{BB962C8B-B14F-4D97-AF65-F5344CB8AC3E}">
        <p14:creationId xmlns:p14="http://schemas.microsoft.com/office/powerpoint/2010/main" val="33539114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38186-2E65-D6CB-F0A0-A46330675C7B}"/>
              </a:ext>
            </a:extLst>
          </p:cNvPr>
          <p:cNvSpPr>
            <a:spLocks noGrp="1"/>
          </p:cNvSpPr>
          <p:nvPr>
            <p:ph type="title"/>
          </p:nvPr>
        </p:nvSpPr>
        <p:spPr>
          <a:xfrm>
            <a:off x="323528" y="764704"/>
            <a:ext cx="8308975" cy="1143000"/>
          </a:xfrm>
        </p:spPr>
        <p:txBody>
          <a:bodyPr/>
          <a:lstStyle/>
          <a:p>
            <a:r>
              <a:rPr lang="en-GB" sz="4000" dirty="0"/>
              <a:t>Online Safety: </a:t>
            </a:r>
          </a:p>
        </p:txBody>
      </p:sp>
      <p:sp>
        <p:nvSpPr>
          <p:cNvPr id="3" name="Title 3">
            <a:extLst>
              <a:ext uri="{FF2B5EF4-FFF2-40B4-BE49-F238E27FC236}">
                <a16:creationId xmlns:a16="http://schemas.microsoft.com/office/drawing/2014/main" id="{E01A1A43-0B0D-EE26-A05D-3A568D526A3A}"/>
              </a:ext>
            </a:extLst>
          </p:cNvPr>
          <p:cNvSpPr txBox="1">
            <a:spLocks/>
          </p:cNvSpPr>
          <p:nvPr/>
        </p:nvSpPr>
        <p:spPr>
          <a:xfrm>
            <a:off x="-1188640" y="1556792"/>
            <a:ext cx="10515600" cy="909198"/>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pPr algn="ctr"/>
            <a:r>
              <a:rPr lang="en-GB" dirty="0"/>
              <a:t>Helping to keep our children safe online</a:t>
            </a:r>
          </a:p>
        </p:txBody>
      </p:sp>
      <p:sp>
        <p:nvSpPr>
          <p:cNvPr id="4" name="Content Placeholder 4">
            <a:extLst>
              <a:ext uri="{FF2B5EF4-FFF2-40B4-BE49-F238E27FC236}">
                <a16:creationId xmlns:a16="http://schemas.microsoft.com/office/drawing/2014/main" id="{AB80165A-FFF7-5089-9601-5ECAB2C20BB5}"/>
              </a:ext>
            </a:extLst>
          </p:cNvPr>
          <p:cNvSpPr>
            <a:spLocks noGrp="1"/>
          </p:cNvSpPr>
          <p:nvPr>
            <p:ph idx="1"/>
          </p:nvPr>
        </p:nvSpPr>
        <p:spPr>
          <a:xfrm>
            <a:off x="323528" y="2684967"/>
            <a:ext cx="8538370" cy="3895561"/>
          </a:xfrm>
        </p:spPr>
        <p:txBody>
          <a:bodyPr>
            <a:normAutofit fontScale="62500" lnSpcReduction="20000"/>
          </a:bodyPr>
          <a:lstStyle/>
          <a:p>
            <a:pPr marL="0" indent="0">
              <a:buNone/>
            </a:pPr>
            <a:r>
              <a:rPr lang="en-GB" b="1" dirty="0">
                <a:solidFill>
                  <a:srgbClr val="FF0000"/>
                </a:solidFill>
              </a:rPr>
              <a:t>Reminders:</a:t>
            </a:r>
          </a:p>
          <a:p>
            <a:r>
              <a:rPr lang="en-GB" b="1" dirty="0"/>
              <a:t>Be involved in your child’s online life </a:t>
            </a:r>
            <a:r>
              <a:rPr lang="en-GB" dirty="0"/>
              <a:t>- Consider what parental controls you have in place at home to filter inappropriate content. Do you monitor your child’s online activity? Do you check the privacy settings on tablets, phones, laptops? Are the devices your child uses kept in a communal space in the home so you are aware of what they are accessing?</a:t>
            </a:r>
          </a:p>
          <a:p>
            <a:r>
              <a:rPr lang="en-GB" b="1" dirty="0"/>
              <a:t>Limit your child’s time spent online </a:t>
            </a:r>
            <a:r>
              <a:rPr lang="en-GB" dirty="0"/>
              <a:t>to support the development of healthy habits (especially before going to bed)</a:t>
            </a:r>
          </a:p>
          <a:p>
            <a:r>
              <a:rPr lang="en-GB" dirty="0"/>
              <a:t>Have you talked to your child about </a:t>
            </a:r>
            <a:r>
              <a:rPr lang="en-GB" b="1" dirty="0"/>
              <a:t>what to do if they feel unsafe online</a:t>
            </a:r>
            <a:r>
              <a:rPr lang="en-GB" dirty="0"/>
              <a:t>? Not everyone is who they say they are. </a:t>
            </a:r>
          </a:p>
          <a:p>
            <a:r>
              <a:rPr lang="en-GB" b="1" dirty="0"/>
              <a:t>Are you APP aware? </a:t>
            </a:r>
            <a:r>
              <a:rPr lang="en-GB" dirty="0"/>
              <a:t>- Age restrictions – most social media apps require children to be 13+ to access them. (TikTok, WhatsApp, Instagram, Snapchat, Discord etc)</a:t>
            </a:r>
          </a:p>
          <a:p>
            <a:r>
              <a:rPr lang="en-GB" dirty="0"/>
              <a:t>Only children in Year 6 are permitted to bring a phone to school (if they are walking home). These are handed in to the office for safe keeping during the day. No access to these is permitted whilst in school.</a:t>
            </a:r>
          </a:p>
          <a:p>
            <a:r>
              <a:rPr lang="en-GB" dirty="0"/>
              <a:t>We ask that children </a:t>
            </a:r>
            <a:r>
              <a:rPr lang="en-GB" b="1" dirty="0"/>
              <a:t>do not wear smart watches to school</a:t>
            </a:r>
            <a:r>
              <a:rPr lang="en-GB" dirty="0"/>
              <a:t>. Notifications cause a distraction from their learning and online connectivity could pose a risk to themselves and others when in school. Any smart watch worn to school will be stored in the office, as per mobile phones, and these will then be available to collect at the end of the school day. </a:t>
            </a:r>
          </a:p>
        </p:txBody>
      </p:sp>
    </p:spTree>
    <p:extLst>
      <p:ext uri="{BB962C8B-B14F-4D97-AF65-F5344CB8AC3E}">
        <p14:creationId xmlns:p14="http://schemas.microsoft.com/office/powerpoint/2010/main" val="2246114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BB006-9C96-4743-890D-0ACEE6289C3B}"/>
              </a:ext>
            </a:extLst>
          </p:cNvPr>
          <p:cNvSpPr>
            <a:spLocks noGrp="1"/>
          </p:cNvSpPr>
          <p:nvPr>
            <p:ph type="title"/>
          </p:nvPr>
        </p:nvSpPr>
        <p:spPr/>
        <p:txBody>
          <a:bodyPr/>
          <a:lstStyle/>
          <a:p>
            <a:r>
              <a:rPr lang="en-GB" sz="4400" dirty="0">
                <a:latin typeface="+mn-lt"/>
              </a:rPr>
              <a:t>Questions? </a:t>
            </a:r>
          </a:p>
        </p:txBody>
      </p:sp>
      <p:sp>
        <p:nvSpPr>
          <p:cNvPr id="3" name="TextBox 2">
            <a:extLst>
              <a:ext uri="{FF2B5EF4-FFF2-40B4-BE49-F238E27FC236}">
                <a16:creationId xmlns:a16="http://schemas.microsoft.com/office/drawing/2014/main" id="{CA2FEFCC-B52F-4D7D-A080-84BE4DBF4B6F}"/>
              </a:ext>
            </a:extLst>
          </p:cNvPr>
          <p:cNvSpPr txBox="1"/>
          <p:nvPr/>
        </p:nvSpPr>
        <p:spPr>
          <a:xfrm>
            <a:off x="391623" y="2599765"/>
            <a:ext cx="7920880" cy="3477875"/>
          </a:xfrm>
          <a:prstGeom prst="rect">
            <a:avLst/>
          </a:prstGeom>
          <a:noFill/>
        </p:spPr>
        <p:txBody>
          <a:bodyPr wrap="square" rtlCol="0">
            <a:spAutoFit/>
          </a:bodyPr>
          <a:lstStyle/>
          <a:p>
            <a:r>
              <a:rPr lang="en-GB" sz="2000" dirty="0"/>
              <a:t>I appreciate there has been a lot of information regarding your child’s start to school, however if you have any questions now or throughout the academic year please get in touch. </a:t>
            </a:r>
          </a:p>
          <a:p>
            <a:endParaRPr lang="en-GB" sz="2000" dirty="0"/>
          </a:p>
          <a:p>
            <a:r>
              <a:rPr lang="en-GB" sz="2000" dirty="0"/>
              <a:t>Useful ways to contact me: </a:t>
            </a:r>
          </a:p>
          <a:p>
            <a:pPr marL="342900" indent="-342900">
              <a:buAutoNum type="arabicPeriod"/>
            </a:pPr>
            <a:r>
              <a:rPr lang="en-GB" sz="2000" dirty="0"/>
              <a:t>Email at </a:t>
            </a:r>
            <a:r>
              <a:rPr lang="en-GB" sz="2000" b="1" u="sng" dirty="0">
                <a:solidFill>
                  <a:schemeClr val="bg2">
                    <a:lumMod val="75000"/>
                  </a:schemeClr>
                </a:solidFill>
                <a:hlinkClick r:id="rId2">
                  <a:extLst>
                    <a:ext uri="{A12FA001-AC4F-418D-AE19-62706E023703}">
                      <ahyp:hlinkClr xmlns:ahyp="http://schemas.microsoft.com/office/drawing/2018/hyperlinkcolor" val="tx"/>
                    </a:ext>
                  </a:extLst>
                </a:hlinkClick>
              </a:rPr>
              <a:t>admin@st-josephs.suffolk.sch.uk</a:t>
            </a:r>
            <a:endParaRPr lang="en-GB" sz="2000" b="1" u="sng" dirty="0">
              <a:solidFill>
                <a:schemeClr val="bg2">
                  <a:lumMod val="75000"/>
                </a:schemeClr>
              </a:solidFill>
            </a:endParaRPr>
          </a:p>
          <a:p>
            <a:pPr marL="342900" indent="-342900">
              <a:buAutoNum type="arabicPeriod"/>
            </a:pPr>
            <a:r>
              <a:rPr lang="en-GB" sz="2000" dirty="0"/>
              <a:t>Tapestry</a:t>
            </a:r>
          </a:p>
          <a:p>
            <a:pPr marL="342900" indent="-342900">
              <a:buAutoNum type="arabicPeriod"/>
            </a:pPr>
            <a:r>
              <a:rPr lang="en-GB" sz="2000" dirty="0"/>
              <a:t>If I am available, you can speak to me on the gate.</a:t>
            </a:r>
          </a:p>
          <a:p>
            <a:pPr marL="342900" indent="-342900">
              <a:buAutoNum type="arabicPeriod"/>
            </a:pPr>
            <a:endParaRPr lang="en-GB" sz="2000" dirty="0"/>
          </a:p>
          <a:p>
            <a:r>
              <a:rPr lang="en-GB" sz="2000" dirty="0"/>
              <a:t>I look forward to working alongside you this academic year to support your child.</a:t>
            </a:r>
          </a:p>
        </p:txBody>
      </p:sp>
    </p:spTree>
    <p:extLst>
      <p:ext uri="{BB962C8B-B14F-4D97-AF65-F5344CB8AC3E}">
        <p14:creationId xmlns:p14="http://schemas.microsoft.com/office/powerpoint/2010/main" val="2317971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45405-79F5-4CAD-7746-D9AAF6CA4C8C}"/>
              </a:ext>
            </a:extLst>
          </p:cNvPr>
          <p:cNvSpPr>
            <a:spLocks noGrp="1"/>
          </p:cNvSpPr>
          <p:nvPr>
            <p:ph type="ctrTitle"/>
          </p:nvPr>
        </p:nvSpPr>
        <p:spPr>
          <a:xfrm>
            <a:off x="418306" y="3212976"/>
            <a:ext cx="8307387" cy="1619250"/>
          </a:xfrm>
        </p:spPr>
        <p:txBody>
          <a:bodyPr/>
          <a:lstStyle/>
          <a:p>
            <a:r>
              <a:rPr lang="en-GB" sz="8000" dirty="0">
                <a:latin typeface="+mn-lt"/>
              </a:rPr>
              <a:t>Thank you for attending. </a:t>
            </a:r>
            <a:br>
              <a:rPr lang="en-GB" sz="8000" dirty="0">
                <a:latin typeface="+mn-lt"/>
              </a:rPr>
            </a:br>
            <a:r>
              <a:rPr lang="en-GB" sz="3200" dirty="0">
                <a:latin typeface="+mn-lt"/>
              </a:rPr>
              <a:t>Any further questions please ask. </a:t>
            </a:r>
            <a:endParaRPr lang="en-GB" sz="8000" dirty="0">
              <a:latin typeface="+mn-lt"/>
            </a:endParaRPr>
          </a:p>
        </p:txBody>
      </p:sp>
    </p:spTree>
    <p:extLst>
      <p:ext uri="{BB962C8B-B14F-4D97-AF65-F5344CB8AC3E}">
        <p14:creationId xmlns:p14="http://schemas.microsoft.com/office/powerpoint/2010/main" val="15671817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po">
  <a:themeElements>
    <a:clrScheme name="Expo">
      <a:dk1>
        <a:sysClr val="windowText" lastClr="000000"/>
      </a:dk1>
      <a:lt1>
        <a:sysClr val="window" lastClr="FFFFFF"/>
      </a:lt1>
      <a:dk2>
        <a:srgbClr val="263B86"/>
      </a:dk2>
      <a:lt2>
        <a:srgbClr val="76B6F2"/>
      </a:lt2>
      <a:accent1>
        <a:srgbClr val="FBC01E"/>
      </a:accent1>
      <a:accent2>
        <a:srgbClr val="EFE1A2"/>
      </a:accent2>
      <a:accent3>
        <a:srgbClr val="FA8716"/>
      </a:accent3>
      <a:accent4>
        <a:srgbClr val="BE0204"/>
      </a:accent4>
      <a:accent5>
        <a:srgbClr val="640F10"/>
      </a:accent5>
      <a:accent6>
        <a:srgbClr val="7E13E3"/>
      </a:accent6>
      <a:hlink>
        <a:srgbClr val="D2D200"/>
      </a:hlink>
      <a:folHlink>
        <a:srgbClr val="D0B9F8"/>
      </a:folHlink>
    </a:clrScheme>
    <a:fontScheme name="Expo">
      <a:majorFont>
        <a:latin typeface="Calibri"/>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Expo">
      <a:fillStyleLst>
        <a:solidFill>
          <a:schemeClr val="phClr"/>
        </a:solidFill>
        <a:gradFill rotWithShape="1">
          <a:gsLst>
            <a:gs pos="0">
              <a:schemeClr val="phClr">
                <a:tint val="100000"/>
                <a:satMod val="130000"/>
              </a:schemeClr>
            </a:gs>
            <a:gs pos="100000">
              <a:schemeClr val="phClr">
                <a:tint val="50000"/>
                <a:satMod val="150000"/>
              </a:schemeClr>
            </a:gs>
          </a:gsLst>
          <a:lin ang="16200000" scaled="1"/>
        </a:gradFill>
        <a:gradFill rotWithShape="1">
          <a:gsLst>
            <a:gs pos="0">
              <a:schemeClr val="phClr">
                <a:shade val="93000"/>
                <a:satMod val="130000"/>
              </a:schemeClr>
            </a:gs>
            <a:gs pos="60000">
              <a:schemeClr val="phClr">
                <a:tint val="80000"/>
                <a:shade val="93000"/>
                <a:satMod val="130000"/>
              </a:schemeClr>
            </a:gs>
            <a:gs pos="100000">
              <a:schemeClr val="phClr">
                <a:tint val="50000"/>
                <a:shade val="94000"/>
                <a:alpha val="100000"/>
                <a:satMod val="135000"/>
              </a:schemeClr>
            </a:gs>
          </a:gsLst>
          <a:lin ang="16200000" scaled="0"/>
        </a:gra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34925" cap="flat" cmpd="sng" algn="ctr">
          <a:gradFill>
            <a:gsLst>
              <a:gs pos="0">
                <a:schemeClr val="accent1">
                  <a:lumMod val="40000"/>
                  <a:lumOff val="60000"/>
                </a:schemeClr>
              </a:gs>
              <a:gs pos="50000">
                <a:schemeClr val="accent1"/>
              </a:gs>
              <a:gs pos="100000">
                <a:schemeClr val="accent1">
                  <a:lumMod val="50000"/>
                </a:schemeClr>
              </a:gs>
            </a:gsLst>
            <a:lin ang="18600000" scaled="0"/>
          </a:gradFill>
          <a:prstDash val="solid"/>
        </a:ln>
      </a:lnStyleLst>
      <a:effectStyleLst>
        <a:effectStyle>
          <a:effectLst/>
        </a:effectStyle>
        <a:effectStyle>
          <a:effectLst>
            <a:innerShdw blurRad="50800" dist="25400" dir="13500000">
              <a:srgbClr val="C0C0C0">
                <a:alpha val="75000"/>
              </a:srgbClr>
            </a:innerShdw>
            <a:outerShdw blurRad="63500" dist="38100" dir="5400000" sx="105000" sy="105000" algn="br" rotWithShape="0">
              <a:srgbClr val="000000">
                <a:alpha val="30000"/>
              </a:srgbClr>
            </a:outerShdw>
          </a:effectLst>
        </a:effectStyle>
        <a:effectStyle>
          <a:effectLst>
            <a:innerShdw blurRad="50800" dist="25400" dir="16200000">
              <a:srgbClr val="C0C0C0">
                <a:alpha val="75000"/>
              </a:srgbClr>
            </a:innerShdw>
            <a:reflection blurRad="63500" stA="40000" endPos="50000" dist="12700" dir="54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a:blip xmlns:r="http://schemas.openxmlformats.org/officeDocument/2006/relationships" r:embed="rId1"/>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2e2b784-a877-443a-a0e2-ca9eda60e454">
      <Terms xmlns="http://schemas.microsoft.com/office/infopath/2007/PartnerControls"/>
    </lcf76f155ced4ddcb4097134ff3c332f>
    <TaxCatchAll xmlns="10758542-9e74-4ecd-8f9f-d8d46ce4c814"/>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C3B03853D2C2343817A3CAF76C3F44E" ma:contentTypeVersion="19" ma:contentTypeDescription="Create a new document." ma:contentTypeScope="" ma:versionID="1f48814cdc70f6b80a010689bc87585b">
  <xsd:schema xmlns:xsd="http://www.w3.org/2001/XMLSchema" xmlns:xs="http://www.w3.org/2001/XMLSchema" xmlns:p="http://schemas.microsoft.com/office/2006/metadata/properties" xmlns:ns2="d2e2b784-a877-443a-a0e2-ca9eda60e454" xmlns:ns3="10758542-9e74-4ecd-8f9f-d8d46ce4c814" xmlns:ns4="b9299d56-876c-4ecb-9682-f84e52ecdcb8" targetNamespace="http://schemas.microsoft.com/office/2006/metadata/properties" ma:root="true" ma:fieldsID="65a582f3c5af9011ff436222870a8167" ns2:_="" ns3:_="" ns4:_="">
    <xsd:import namespace="d2e2b784-a877-443a-a0e2-ca9eda60e454"/>
    <xsd:import namespace="10758542-9e74-4ecd-8f9f-d8d46ce4c814"/>
    <xsd:import namespace="b9299d56-876c-4ecb-9682-f84e52ecdcb8"/>
    <xsd:element name="properties">
      <xsd:complexType>
        <xsd:sequence>
          <xsd:element name="documentManagement">
            <xsd:complexType>
              <xsd:all>
                <xsd:element ref="ns2:MediaServiceMetadata" minOccurs="0"/>
                <xsd:element ref="ns2:MediaServiceFastMetadata"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4:SharedWithUsers" minOccurs="0"/>
                <xsd:element ref="ns4: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e2b784-a877-443a-a0e2-ca9eda60e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865f699-3a26-42c2-884c-b811714b674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758542-9e74-4ecd-8f9f-d8d46ce4c81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4d927b1c-ee01-475e-8d85-a38be657a270}" ma:internalName="TaxCatchAll" ma:showField="CatchAllData" ma:web="10758542-9e74-4ecd-8f9f-d8d46ce4c8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9299d56-876c-4ecb-9682-f84e52ecdc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A1127A-6B09-4704-B62E-6C57C30790F5}">
  <ds:schemaRefs>
    <ds:schemaRef ds:uri="http://schemas.microsoft.com/sharepoint/v3/contenttype/forms"/>
  </ds:schemaRefs>
</ds:datastoreItem>
</file>

<file path=customXml/itemProps2.xml><?xml version="1.0" encoding="utf-8"?>
<ds:datastoreItem xmlns:ds="http://schemas.openxmlformats.org/officeDocument/2006/customXml" ds:itemID="{7F7004AC-C2C0-4EE0-899D-3BE666BFBD4E}">
  <ds:schemaRefs>
    <ds:schemaRef ds:uri="d2e2b784-a877-443a-a0e2-ca9eda60e454"/>
    <ds:schemaRef ds:uri="http://www.w3.org/XML/1998/namespace"/>
    <ds:schemaRef ds:uri="http://purl.org/dc/dcmitype/"/>
    <ds:schemaRef ds:uri="http://schemas.microsoft.com/office/2006/documentManagement/types"/>
    <ds:schemaRef ds:uri="http://schemas.microsoft.com/office/2006/metadata/properties"/>
    <ds:schemaRef ds:uri="b9299d56-876c-4ecb-9682-f84e52ecdcb8"/>
    <ds:schemaRef ds:uri="http://purl.org/dc/elements/1.1/"/>
    <ds:schemaRef ds:uri="http://purl.org/dc/terms/"/>
    <ds:schemaRef ds:uri="http://schemas.microsoft.com/office/infopath/2007/PartnerControls"/>
    <ds:schemaRef ds:uri="http://schemas.openxmlformats.org/package/2006/metadata/core-properties"/>
    <ds:schemaRef ds:uri="10758542-9e74-4ecd-8f9f-d8d46ce4c814"/>
  </ds:schemaRefs>
</ds:datastoreItem>
</file>

<file path=customXml/itemProps3.xml><?xml version="1.0" encoding="utf-8"?>
<ds:datastoreItem xmlns:ds="http://schemas.openxmlformats.org/officeDocument/2006/customXml" ds:itemID="{6428D277-5349-4CA1-B5B5-23121FF989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e2b784-a877-443a-a0e2-ca9eda60e454"/>
    <ds:schemaRef ds:uri="10758542-9e74-4ecd-8f9f-d8d46ce4c814"/>
    <ds:schemaRef ds:uri="b9299d56-876c-4ecb-9682-f84e52ecdc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Expo.thmx</Template>
  <TotalTime>6666</TotalTime>
  <Words>1774</Words>
  <Application>Microsoft Office PowerPoint</Application>
  <PresentationFormat>On-screen Show (4:3)</PresentationFormat>
  <Paragraphs>146</Paragraphs>
  <Slides>24</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Kinetic Letters Unjoined</vt:lpstr>
      <vt:lpstr>Wingdings</vt:lpstr>
      <vt:lpstr>Expo</vt:lpstr>
      <vt:lpstr>      St Joseph’s Roman Catholic Primary School   Noah Class – Reception Early Years Foundation Stage Welcome Presentation 2024/25</vt:lpstr>
      <vt:lpstr>Meet the staff in Reception: </vt:lpstr>
      <vt:lpstr>Positive recognition</vt:lpstr>
      <vt:lpstr>Ready, Respectful, Safe</vt:lpstr>
      <vt:lpstr>Miss Robinson’s  One-Page Profile</vt:lpstr>
      <vt:lpstr>Timetable in Reception</vt:lpstr>
      <vt:lpstr>PowerPoint Presentation</vt:lpstr>
      <vt:lpstr>PowerPoint Presentation</vt:lpstr>
      <vt:lpstr>PowerPoint Presentation</vt:lpstr>
      <vt:lpstr>Handwriting Scheme</vt:lpstr>
      <vt:lpstr>Online Maths Programmes</vt:lpstr>
      <vt:lpstr>What should my child bring to school each day? </vt:lpstr>
      <vt:lpstr>Universal Free School meals in EY and KS1</vt:lpstr>
      <vt:lpstr>PowerPoint Presentation</vt:lpstr>
      <vt:lpstr>Parental partnership - drop in’s and learning conversations</vt:lpstr>
      <vt:lpstr>Half termly overview</vt:lpstr>
      <vt:lpstr>Physical  Development </vt:lpstr>
      <vt:lpstr>Gym Trail to support Gross Motor skills - You need to be strong for writing! </vt:lpstr>
      <vt:lpstr>Outdoor learning</vt:lpstr>
      <vt:lpstr>Other information</vt:lpstr>
      <vt:lpstr>Extracurricular clubs</vt:lpstr>
      <vt:lpstr>Online Safety: </vt:lpstr>
      <vt:lpstr>Questions? </vt:lpstr>
      <vt:lpstr>Thank you for attending.  Any further questions please ask.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XPSetup</dc:creator>
  <cp:lastModifiedBy>Patrick, Liza</cp:lastModifiedBy>
  <cp:revision>225</cp:revision>
  <dcterms:created xsi:type="dcterms:W3CDTF">2012-09-14T15:25:26Z</dcterms:created>
  <dcterms:modified xsi:type="dcterms:W3CDTF">2025-10-03T10:39:13Z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0x010100CC3B03853D2C2343817A3CAF76C3F44E</vt:lpwstr>
  </property>
</Properties>
</file>