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67" r:id="rId21"/>
  </p:sldIdLst>
  <p:sldSz cx="9144000" cy="6858000" type="screen4x3"/>
  <p:notesSz cx="6858000" cy="9144000"/>
  <p:embeddedFontLst>
    <p:embeddedFont>
      <p:font typeface="Twinkl ExtraBold" pitchFamily="2" charset="0"/>
      <p:bold r:id="rId24"/>
    </p:embeddedFont>
    <p:embeddedFont>
      <p:font typeface="Sassoon Infant Rg" panose="02000503030000020003" pitchFamily="50" charset="0"/>
      <p:regular r:id="rId25"/>
      <p:bold r:id="rId26"/>
    </p:embeddedFont>
    <p:embeddedFont>
      <p:font typeface="Twinkl SemiBold" pitchFamily="2" charset="0"/>
      <p:bold r:id="rId27"/>
    </p:embeddedFont>
    <p:embeddedFont>
      <p:font typeface="Twinkl" pitchFamily="2" charset="0"/>
      <p:regular r:id="rId28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MS PGothic" panose="020B0600070205080204" pitchFamily="34" charset="-128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358B"/>
    <a:srgbClr val="CDB5D8"/>
    <a:srgbClr val="87BD30"/>
    <a:srgbClr val="D81D32"/>
    <a:srgbClr val="AFDEF8"/>
    <a:srgbClr val="EEBCD9"/>
    <a:srgbClr val="FAB001"/>
    <a:srgbClr val="E9C501"/>
    <a:srgbClr val="FFE101"/>
    <a:srgbClr val="6993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2"/>
      </p:cViewPr>
      <p:guideLst>
        <p:guide pos="2880"/>
        <p:guide pos="340"/>
        <p:guide orient="horz" pos="3974"/>
        <p:guide pos="5443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Sheet1!$A$1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BC7-46E1-AAFB-F5CEABE2256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BC7-46E1-AAFB-F5CEABE2256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BC7-46E1-AAFB-F5CEABE2256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BC7-46E1-AAFB-F5CEABE22560}"/>
              </c:ext>
            </c:extLst>
          </c:dPt>
          <c:val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multiLvlStrRef>
                    <c:extLst>
                      <c:ext uri="{02D57815-91ED-43cb-92C2-25804820EDAC}">
                        <c15:formulaRef>
                          <c15:sqref>Sheet1!#REF!</c15:sqref>
                        </c15:formulaRef>
                      </c:ext>
                    </c:extLst>
                  </c:multiLvlStrRef>
                </c15:cat>
              </c15:filteredCategoryTitle>
            </c:ext>
            <c:ext xmlns:c16="http://schemas.microsoft.com/office/drawing/2014/chart" uri="{C3380CC4-5D6E-409C-BE32-E72D297353CC}">
              <c16:uniqueId val="{00000008-2BC7-46E1-AAFB-F5CEABE225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73C-47F1-915D-08D76935FA5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73C-47F1-915D-08D76935FA5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73C-47F1-915D-08D76935FA5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73C-47F1-915D-08D76935FA5C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73C-47F1-915D-08D76935FA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4"/>
            <a:ext cx="8137524" cy="5798230"/>
          </a:xfrm>
          <a:prstGeom prst="roundRect">
            <a:avLst>
              <a:gd name="adj" fmla="val 2326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1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38443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23" y="1942071"/>
            <a:ext cx="910017" cy="20368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789" y="2255109"/>
            <a:ext cx="1236887" cy="2036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646" y="2255109"/>
            <a:ext cx="3358704" cy="1955476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3867664" y="2713357"/>
            <a:ext cx="1046206" cy="856735"/>
          </a:xfrm>
          <a:prstGeom prst="rightArrow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99503" y="5041557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ysClr val="windowText" lastClr="000000"/>
                </a:solidFill>
              </a:rPr>
              <a:t>One sentence must use a past tense verb and one must use a present tense verb. For example: Children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played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old-fashioned toys in the past. We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toys that are more modern now.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8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I ______ to bring my P.E. kit to school so I can’t do P.E.</a:t>
            </a:r>
          </a:p>
        </p:txBody>
      </p:sp>
      <p:grpSp>
        <p:nvGrpSpPr>
          <p:cNvPr id="30" name="K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F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3" name="T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4" name="R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5" name="G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‘forgot’. This sentence is written in simple past tense.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701193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f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83930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97741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108170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2389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37703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218008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162 L 0.50226 0.38218 " pathEditMode="relative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0463 L 0.32118 0.37848 " pathEditMode="relative" ptsTypes="AA">
                                      <p:cBhvr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-0.00046 L 0.13611 0.37709 " pathEditMode="relative" ptsTypes="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4305 0.37963 " pathEditMode="relative" ptsTypes="AA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047 L 0.63177 0.20254 " pathEditMode="relative" ptsTypes="AA">
                                      <p:cBhvr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417 L 0.42535 0.21134 " pathEditMode="relative" ptsTypes="AA">
                                      <p:cBhvr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2" grpId="0" animBg="1"/>
      <p:bldP spid="42" grpId="1" animBg="1"/>
      <p:bldP spid="43" grpId="0" animBg="1"/>
      <p:bldP spid="43" grpId="1" animBg="1"/>
      <p:bldP spid="41" grpId="0" animBg="1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78808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The roses in my garden ____.</a:t>
            </a:r>
          </a:p>
        </p:txBody>
      </p:sp>
      <p:grpSp>
        <p:nvGrpSpPr>
          <p:cNvPr id="30" name="T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W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3" name="H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4" name="G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F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9257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8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9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‘grow’. This sentence is written in simple present tense.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344434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479998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607262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6" name="Rectangle 55"/>
          <p:cNvSpPr/>
          <p:nvPr/>
        </p:nvSpPr>
        <p:spPr>
          <a:xfrm>
            <a:off x="5760717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8870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209 L -0.03298 0.37801 " pathEditMode="relative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301 L 0.64288 0.20486 " pathEditMode="relative" ptsTypes="AA">
                                      <p:cBhvr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23 L 0.50868 0.3757 " pathEditMode="relative" ptsTypes="AA">
                                      <p:cBhvr>
                                        <p:cTn id="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0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509 L 0.32482 0.37454 " pathEditMode="relative" ptsTypes="AA">
                                      <p:cBhvr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1" grpId="0"/>
      <p:bldP spid="50" grpId="0"/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648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When the witch cast a spell on him, he ______ a slimy frog.</a:t>
            </a:r>
          </a:p>
        </p:txBody>
      </p:sp>
      <p:grpSp>
        <p:nvGrpSpPr>
          <p:cNvPr id="30" name="A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a</a:t>
              </a:r>
            </a:p>
          </p:txBody>
        </p:sp>
      </p:grpSp>
      <p:grpSp>
        <p:nvGrpSpPr>
          <p:cNvPr id="31" name="W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2" name="E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3" name="M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m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E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C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‘became’. This sentence is written in simple past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49257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9" name="Incorrect"/>
          <p:cNvSpPr/>
          <p:nvPr/>
        </p:nvSpPr>
        <p:spPr>
          <a:xfrm>
            <a:off x="3049256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35633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48714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61351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73955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a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89468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m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0421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26594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81 L 0.21129 0.20393 " pathEditMode="relative" ptsTypes="AA">
                                      <p:cBhvr>
                                        <p:cTn id="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7 L 0.63177 0.19884 " pathEditMode="relative" ptsTypes="AA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162 L -0.04027 0.38704 " pathEditMode="relative" ptsTypes="AA">
                                      <p:cBhvr>
                                        <p:cTn id="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209 L 0.13611 0.37338 " pathEditMode="relative" ptsTypes="AA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093 L 0.32014 0.37593 " pathEditMode="relative" ptsTypes="AA">
                                      <p:cBhvr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24 L 0.68351 0.38056 " pathEditMode="relative" ptsTypes="AA">
                                      <p:cBhvr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3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3" grpId="0" animBg="1"/>
      <p:bldP spid="43" grpId="1" animBg="1"/>
      <p:bldP spid="49" grpId="0" animBg="1"/>
      <p:bldP spid="49" grpId="1" animBg="1"/>
      <p:bldP spid="42" grpId="0"/>
      <p:bldP spid="45" grpId="0"/>
      <p:bldP spid="48" grpId="0"/>
      <p:bldP spid="50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186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This is my party so I get to ______ the party games that we play!</a:t>
            </a:r>
          </a:p>
        </p:txBody>
      </p:sp>
      <p:grpSp>
        <p:nvGrpSpPr>
          <p:cNvPr id="30" name="H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S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3" name="R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4" name="C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grpSp>
        <p:nvGrpSpPr>
          <p:cNvPr id="35" name="L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‘choose’. This sentence is written in simple present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38588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846662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98953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h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1255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26157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397588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3814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99344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301 L 0.50504 0.38218 " pathEditMode="relative" ptsTypes="AA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0.00093 L 0.68698 0.38334 " pathEditMode="relative" ptsTypes="AA">
                                      <p:cBhvr>
                                        <p:cTn id="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46 L 0.32396 0.38334 " pathEditMode="relative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3836 0.38473 " pathEditMode="relative" ptsTypes="AA">
                                      <p:cBhvr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417 L 0.42535 0.21134 " pathEditMode="relative" ptsTypes="AA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69 L 0.21511 0.21389 " pathEditMode="relative" ptsTypes="AA">
                                      <p:cBhvr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"/>
                            </p:stCondLst>
                            <p:childTnLst>
                              <p:par>
                                <p:cTn id="7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2" grpId="0" animBg="1"/>
      <p:bldP spid="42" grpId="1" animBg="1"/>
      <p:bldP spid="45" grpId="0" animBg="1"/>
      <p:bldP spid="45" grpId="1" animBg="1"/>
      <p:bldP spid="43" grpId="0"/>
      <p:bldP spid="46" grpId="0"/>
      <p:bldP spid="47" grpId="0"/>
      <p:bldP spid="48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8031" y="184120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Mandeep _____ her leg so she can’t take part in the race.</a:t>
            </a:r>
          </a:p>
        </p:txBody>
      </p:sp>
      <p:grpSp>
        <p:nvGrpSpPr>
          <p:cNvPr id="30" name="S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1" name="F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2" name="D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d</a:t>
              </a:r>
            </a:p>
          </p:txBody>
        </p:sp>
      </p:grpSp>
      <p:grpSp>
        <p:nvGrpSpPr>
          <p:cNvPr id="33" name="K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‘broke’. This sentence is written in simple present tense.</a:t>
            </a:r>
          </a:p>
        </p:txBody>
      </p:sp>
      <p:grpSp>
        <p:nvGrpSpPr>
          <p:cNvPr id="38" name="T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32783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1021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1020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4718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59802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72740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86537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k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99491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58310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324 L 0.14184 0.37848 " pathEditMode="relative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093 L -0.03472 0.37477 " pathEditMode="relative" ptsTypes="AA"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185 L 0.63924 0.20254 " pathEditMode="relative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556 L 0.42257 0.20509 " pathEditMode="relative" ptsTypes="AA"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185 L 0.21129 0.19884 " pathEditMode="relative" ptsTypes="AA">
                                      <p:cBhvr>
                                        <p:cTn id="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"/>
                            </p:stCondLst>
                            <p:childTnLst>
                              <p:par>
                                <p:cTn id="5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"/>
                            </p:stCondLst>
                            <p:childTnLst>
                              <p:par>
                                <p:cTn id="6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3" grpId="0" animBg="1"/>
      <p:bldP spid="43" grpId="1" animBg="1"/>
      <p:bldP spid="46" grpId="0" animBg="1"/>
      <p:bldP spid="46" grpId="1" animBg="1"/>
      <p:bldP spid="47" grpId="0" animBg="1"/>
      <p:bldP spid="47" grpId="1" animBg="1"/>
      <p:bldP spid="42" grpId="0"/>
      <p:bldP spid="49" grpId="0"/>
      <p:bldP spid="50" grpId="0"/>
      <p:bldP spid="51" grpId="0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755650" y="3666052"/>
            <a:ext cx="4072724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3667077"/>
            <a:ext cx="4072724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783644"/>
            <a:ext cx="7632700" cy="106873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Are these sentences written in the simple </a:t>
            </a:r>
            <a:r>
              <a:rPr lang="en-GB" altLang="en-US" sz="2000" b="1" dirty="0">
                <a:latin typeface="Twinkl" pitchFamily="2" charset="0"/>
              </a:rPr>
              <a:t>past</a:t>
            </a:r>
            <a:r>
              <a:rPr lang="en-GB" altLang="en-US" sz="2000" dirty="0">
                <a:latin typeface="Twinkl" pitchFamily="2" charset="0"/>
              </a:rPr>
              <a:t> or </a:t>
            </a:r>
            <a:r>
              <a:rPr lang="en-GB" altLang="en-US" sz="2000" b="1" dirty="0">
                <a:latin typeface="Twinkl" pitchFamily="2" charset="0"/>
              </a:rPr>
              <a:t>present</a:t>
            </a:r>
            <a:r>
              <a:rPr lang="en-GB" altLang="en-US" sz="2000" dirty="0">
                <a:latin typeface="Twinkl" pitchFamily="2" charset="0"/>
              </a:rPr>
              <a:t> tense? Click the old book or the modern robot to choose which you think it is. How do you know?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338978"/>
            <a:ext cx="381635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ride my bike around the field.</a:t>
            </a:r>
          </a:p>
        </p:txBody>
      </p:sp>
      <p:sp>
        <p:nvSpPr>
          <p:cNvPr id="5" name="Rectangle 4"/>
          <p:cNvSpPr/>
          <p:nvPr/>
        </p:nvSpPr>
        <p:spPr>
          <a:xfrm>
            <a:off x="806926" y="3729571"/>
            <a:ext cx="4012903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I knew the answer to the question. </a:t>
            </a:r>
          </a:p>
        </p:txBody>
      </p:sp>
      <p:grpSp>
        <p:nvGrpSpPr>
          <p:cNvPr id="12" name="Past 1"/>
          <p:cNvGrpSpPr/>
          <p:nvPr/>
        </p:nvGrpSpPr>
        <p:grpSpPr>
          <a:xfrm>
            <a:off x="5582962" y="2184295"/>
            <a:ext cx="1479580" cy="934869"/>
            <a:chOff x="5398086" y="2184295"/>
            <a:chExt cx="1479580" cy="93486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1" name="Present 1"/>
          <p:cNvGrpSpPr/>
          <p:nvPr/>
        </p:nvGrpSpPr>
        <p:grpSpPr>
          <a:xfrm>
            <a:off x="7281017" y="1948148"/>
            <a:ext cx="1107333" cy="1236864"/>
            <a:chOff x="7281017" y="1918228"/>
            <a:chExt cx="1107333" cy="123686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3" name="Past 2"/>
          <p:cNvGrpSpPr/>
          <p:nvPr/>
        </p:nvGrpSpPr>
        <p:grpSpPr>
          <a:xfrm>
            <a:off x="5582962" y="3488728"/>
            <a:ext cx="1479580" cy="934869"/>
            <a:chOff x="5398086" y="2184295"/>
            <a:chExt cx="1479580" cy="93486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6" name="present 2"/>
          <p:cNvGrpSpPr/>
          <p:nvPr/>
        </p:nvGrpSpPr>
        <p:grpSpPr>
          <a:xfrm>
            <a:off x="7281017" y="3337730"/>
            <a:ext cx="1107333" cy="1236864"/>
            <a:chOff x="7281017" y="1918228"/>
            <a:chExt cx="1107333" cy="1236864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9" name="past 3"/>
          <p:cNvGrpSpPr/>
          <p:nvPr/>
        </p:nvGrpSpPr>
        <p:grpSpPr>
          <a:xfrm>
            <a:off x="5582962" y="4818133"/>
            <a:ext cx="1479580" cy="934869"/>
            <a:chOff x="5398086" y="2184295"/>
            <a:chExt cx="1479580" cy="934869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22" name="present 3"/>
          <p:cNvGrpSpPr/>
          <p:nvPr/>
        </p:nvGrpSpPr>
        <p:grpSpPr>
          <a:xfrm>
            <a:off x="7281017" y="4667135"/>
            <a:ext cx="1107333" cy="1236864"/>
            <a:chOff x="7281017" y="1918228"/>
            <a:chExt cx="1107333" cy="123686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755650" y="4931939"/>
            <a:ext cx="4421152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755650" y="4930914"/>
            <a:ext cx="4421152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06926" y="4999154"/>
            <a:ext cx="4421152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wear my sunglasses in the summer.</a:t>
            </a:r>
          </a:p>
        </p:txBody>
      </p:sp>
    </p:spTree>
    <p:extLst>
      <p:ext uri="{BB962C8B-B14F-4D97-AF65-F5344CB8AC3E}">
        <p14:creationId xmlns:p14="http://schemas.microsoft.com/office/powerpoint/2010/main" val="41046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8" grpId="1" animBg="1"/>
      <p:bldP spid="26" grpId="0" animBg="1"/>
      <p:bldP spid="25" grpId="0" animBg="1"/>
      <p:bldP spid="25" grpId="1" animBg="1"/>
      <p:bldP spid="31" grpId="0" animBg="1"/>
      <p:bldP spid="31" grpId="1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49" y="765175"/>
            <a:ext cx="76961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Spin the spinners! Write a sentence about the topic selected by the first spinner in the tense selected by the second spinner. If you spin </a:t>
            </a:r>
            <a:r>
              <a:rPr lang="en-GB" altLang="en-US" b="1" dirty="0">
                <a:latin typeface="Twinkl" pitchFamily="2" charset="0"/>
              </a:rPr>
              <a:t>?</a:t>
            </a:r>
            <a:r>
              <a:rPr lang="en-GB" altLang="en-US" dirty="0">
                <a:latin typeface="Twinkl" pitchFamily="2" charset="0"/>
              </a:rPr>
              <a:t> then try to write two sentences using both tenses!</a:t>
            </a: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557343941"/>
              </p:ext>
            </p:extLst>
          </p:nvPr>
        </p:nvGraphicFramePr>
        <p:xfrm>
          <a:off x="4226817" y="2198406"/>
          <a:ext cx="4329869" cy="2886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1166248578"/>
              </p:ext>
            </p:extLst>
          </p:nvPr>
        </p:nvGraphicFramePr>
        <p:xfrm>
          <a:off x="298099" y="1987609"/>
          <a:ext cx="4440963" cy="29606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3" name="text"/>
          <p:cNvGrpSpPr/>
          <p:nvPr/>
        </p:nvGrpSpPr>
        <p:grpSpPr>
          <a:xfrm>
            <a:off x="1166150" y="2846022"/>
            <a:ext cx="6568600" cy="1893738"/>
            <a:chOff x="1166150" y="2846022"/>
            <a:chExt cx="6568600" cy="1893738"/>
          </a:xfrm>
        </p:grpSpPr>
        <p:sp>
          <p:nvSpPr>
            <p:cNvPr id="18" name="TextBox 17"/>
            <p:cNvSpPr txBox="1"/>
            <p:nvPr/>
          </p:nvSpPr>
          <p:spPr>
            <a:xfrm>
              <a:off x="1166151" y="2922934"/>
              <a:ext cx="1452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ice cream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401019" y="2922934"/>
              <a:ext cx="1452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birthdays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53360" y="3504960"/>
              <a:ext cx="14527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brothers and</a:t>
              </a:r>
              <a:br>
                <a:rPr lang="en-GB" b="1" dirty="0"/>
              </a:br>
              <a:r>
                <a:rPr lang="en-GB" b="1" dirty="0"/>
                <a:t>sisters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166150" y="3728104"/>
              <a:ext cx="14527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where you live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94869" y="2846023"/>
              <a:ext cx="14527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simple present tense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281965" y="2846022"/>
              <a:ext cx="14527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simple</a:t>
              </a:r>
              <a:br>
                <a:rPr lang="en-GB" b="1" dirty="0"/>
              </a:br>
              <a:r>
                <a:rPr lang="en-GB" b="1" dirty="0"/>
                <a:t>past</a:t>
              </a:r>
              <a:br>
                <a:rPr lang="en-GB" b="1" dirty="0"/>
              </a:br>
              <a:r>
                <a:rPr lang="en-GB" b="1" dirty="0"/>
                <a:t>tense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665358" y="4031874"/>
              <a:ext cx="145278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/>
                <a:t>?</a:t>
              </a:r>
            </a:p>
          </p:txBody>
        </p:sp>
      </p:grpSp>
      <p:grpSp>
        <p:nvGrpSpPr>
          <p:cNvPr id="42" name="spin 4a"/>
          <p:cNvGrpSpPr/>
          <p:nvPr/>
        </p:nvGrpSpPr>
        <p:grpSpPr>
          <a:xfrm>
            <a:off x="3317596" y="2449718"/>
            <a:ext cx="1984893" cy="2643694"/>
            <a:chOff x="3317596" y="2449718"/>
            <a:chExt cx="1984893" cy="2643694"/>
          </a:xfrm>
        </p:grpSpPr>
        <p:sp>
          <p:nvSpPr>
            <p:cNvPr id="29" name="Right Arrow 28"/>
            <p:cNvSpPr/>
            <p:nvPr/>
          </p:nvSpPr>
          <p:spPr>
            <a:xfrm rot="2661494" flipH="1" flipV="1">
              <a:off x="3317596" y="4435386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ight Arrow 31"/>
            <p:cNvSpPr/>
            <p:nvPr/>
          </p:nvSpPr>
          <p:spPr>
            <a:xfrm rot="12600000" flipH="1" flipV="1">
              <a:off x="4388089" y="2449718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spin 3a"/>
          <p:cNvGrpSpPr/>
          <p:nvPr/>
        </p:nvGrpSpPr>
        <p:grpSpPr>
          <a:xfrm>
            <a:off x="780855" y="2449718"/>
            <a:ext cx="7618831" cy="2643692"/>
            <a:chOff x="780855" y="2449718"/>
            <a:chExt cx="7618831" cy="2643692"/>
          </a:xfrm>
        </p:grpSpPr>
        <p:sp>
          <p:nvSpPr>
            <p:cNvPr id="28" name="Right Arrow 27"/>
            <p:cNvSpPr/>
            <p:nvPr/>
          </p:nvSpPr>
          <p:spPr>
            <a:xfrm rot="18938506" flipV="1">
              <a:off x="780855" y="4435384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ight Arrow 32"/>
            <p:cNvSpPr/>
            <p:nvPr/>
          </p:nvSpPr>
          <p:spPr>
            <a:xfrm rot="9000000" flipV="1">
              <a:off x="7485286" y="2449718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spin 2a"/>
          <p:cNvGrpSpPr/>
          <p:nvPr/>
        </p:nvGrpSpPr>
        <p:grpSpPr>
          <a:xfrm>
            <a:off x="780854" y="1860399"/>
            <a:ext cx="4511422" cy="1247345"/>
            <a:chOff x="780854" y="1860399"/>
            <a:chExt cx="4511422" cy="1247345"/>
          </a:xfrm>
        </p:grpSpPr>
        <p:sp>
          <p:nvSpPr>
            <p:cNvPr id="25" name="Right Arrow 24"/>
            <p:cNvSpPr/>
            <p:nvPr/>
          </p:nvSpPr>
          <p:spPr>
            <a:xfrm rot="2661494">
              <a:off x="780854" y="1860399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ight Arrow 37"/>
            <p:cNvSpPr/>
            <p:nvPr/>
          </p:nvSpPr>
          <p:spPr>
            <a:xfrm rot="12600000" flipH="1" flipV="1">
              <a:off x="4377876" y="2449718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9" name="spin 1a"/>
          <p:cNvGrpSpPr/>
          <p:nvPr/>
        </p:nvGrpSpPr>
        <p:grpSpPr>
          <a:xfrm>
            <a:off x="3317595" y="1847699"/>
            <a:ext cx="3403168" cy="4014951"/>
            <a:chOff x="3317595" y="1847699"/>
            <a:chExt cx="3403168" cy="4014951"/>
          </a:xfrm>
        </p:grpSpPr>
        <p:sp>
          <p:nvSpPr>
            <p:cNvPr id="27" name="Right Arrow 26"/>
            <p:cNvSpPr/>
            <p:nvPr/>
          </p:nvSpPr>
          <p:spPr>
            <a:xfrm rot="18938506" flipH="1">
              <a:off x="3317595" y="1847699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ight Arrow 30"/>
            <p:cNvSpPr/>
            <p:nvPr/>
          </p:nvSpPr>
          <p:spPr>
            <a:xfrm rot="5400000" flipH="1" flipV="1">
              <a:off x="5934550" y="5076437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spin 1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spin!</a:t>
            </a:r>
          </a:p>
        </p:txBody>
      </p:sp>
      <p:sp>
        <p:nvSpPr>
          <p:cNvPr id="35" name="spin 2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spin again!</a:t>
            </a:r>
          </a:p>
        </p:txBody>
      </p:sp>
      <p:sp>
        <p:nvSpPr>
          <p:cNvPr id="36" name="spin 3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and again!</a:t>
            </a:r>
          </a:p>
        </p:txBody>
      </p:sp>
      <p:sp>
        <p:nvSpPr>
          <p:cNvPr id="37" name="spin 4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one more time!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449" y="4948250"/>
            <a:ext cx="739783" cy="11244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624" y="1588898"/>
            <a:ext cx="807805" cy="6763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622" y="5241182"/>
            <a:ext cx="1057177" cy="995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456" y="4861608"/>
            <a:ext cx="1211655" cy="129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30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the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the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tx1"/>
                </a:solidFill>
              </a:rPr>
              <a:t>One sentence must use a past tense verb and one must use a present tense verb. For example: All the animals </a:t>
            </a:r>
            <a:r>
              <a:rPr lang="en-GB" altLang="en-US" sz="1600" b="1" dirty="0">
                <a:solidFill>
                  <a:schemeClr val="tx1"/>
                </a:solidFill>
              </a:rPr>
              <a:t>ride</a:t>
            </a:r>
            <a:r>
              <a:rPr lang="en-GB" altLang="en-US" sz="1600" dirty="0">
                <a:solidFill>
                  <a:schemeClr val="tx1"/>
                </a:solidFill>
              </a:rPr>
              <a:t> on the broom. The animals </a:t>
            </a:r>
            <a:r>
              <a:rPr lang="en-GB" altLang="en-US" sz="1600" b="1" dirty="0">
                <a:solidFill>
                  <a:schemeClr val="tx1"/>
                </a:solidFill>
              </a:rPr>
              <a:t>fell</a:t>
            </a:r>
            <a:r>
              <a:rPr lang="en-GB" altLang="en-US" sz="1600" dirty="0">
                <a:solidFill>
                  <a:schemeClr val="tx1"/>
                </a:solidFill>
              </a:rPr>
              <a:t> off the broom.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205309"/>
            <a:ext cx="2346473" cy="22640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779" y="1965532"/>
            <a:ext cx="3948571" cy="2383371"/>
          </a:xfrm>
          <a:prstGeom prst="rect">
            <a:avLst/>
          </a:prstGeom>
        </p:spPr>
      </p:pic>
      <p:sp>
        <p:nvSpPr>
          <p:cNvPr id="13" name="Right Arrow 12"/>
          <p:cNvSpPr/>
          <p:nvPr/>
        </p:nvSpPr>
        <p:spPr>
          <a:xfrm>
            <a:off x="3311734" y="2713357"/>
            <a:ext cx="1046206" cy="856735"/>
          </a:xfrm>
          <a:prstGeom prst="rightArrow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64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Maya caught the bus to school yesterday.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past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school the Maya bus yesterday. caught to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13670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Dad cooks delicious spaghetti </a:t>
            </a:r>
            <a:r>
              <a:rPr lang="en-GB" altLang="en-US" dirty="0" err="1">
                <a:solidFill>
                  <a:schemeClr val="tx1"/>
                </a:solidFill>
              </a:rPr>
              <a:t>bolognese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present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 err="1">
                <a:solidFill>
                  <a:srgbClr val="87BD30"/>
                </a:solidFill>
                <a:latin typeface="Twinkl" pitchFamily="50" charset="0"/>
              </a:rPr>
              <a:t>bolognese</a:t>
            </a: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. cooks Dad delicious spaghetti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25883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the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the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8" name="Picture 9" descr="Andersen's bday party 09 010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0" r="17681"/>
          <a:stretch/>
        </p:blipFill>
        <p:spPr bwMode="auto">
          <a:xfrm>
            <a:off x="755650" y="1743342"/>
            <a:ext cx="3611251" cy="278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Screen Shot 2017-04-03 at 16.23.44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76"/>
          <a:stretch/>
        </p:blipFill>
        <p:spPr bwMode="auto">
          <a:xfrm>
            <a:off x="4794191" y="1743342"/>
            <a:ext cx="3594159" cy="278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/>
          <p:cNvSpPr/>
          <p:nvPr/>
        </p:nvSpPr>
        <p:spPr>
          <a:xfrm>
            <a:off x="4048897" y="2542441"/>
            <a:ext cx="1046206" cy="856735"/>
          </a:xfrm>
          <a:prstGeom prst="rightArrow">
            <a:avLst/>
          </a:prstGeom>
          <a:solidFill>
            <a:srgbClr val="E4007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how answer"/>
          <p:cNvSpPr/>
          <p:nvPr/>
        </p:nvSpPr>
        <p:spPr>
          <a:xfrm>
            <a:off x="755650" y="4871943"/>
            <a:ext cx="1443853" cy="1257395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99503" y="4871943"/>
            <a:ext cx="6188847" cy="1257395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One sentence must use a past tense verb and one must use a present tense verb. For example: The children </a:t>
            </a:r>
            <a:r>
              <a:rPr lang="en-GB" altLang="en-US" b="1" dirty="0">
                <a:solidFill>
                  <a:schemeClr val="tx1"/>
                </a:solidFill>
              </a:rPr>
              <a:t>were </a:t>
            </a:r>
            <a:r>
              <a:rPr lang="en-GB" altLang="en-US" dirty="0">
                <a:solidFill>
                  <a:schemeClr val="tx1"/>
                </a:solidFill>
              </a:rPr>
              <a:t>nice and clean before the food fight. They </a:t>
            </a:r>
            <a:r>
              <a:rPr lang="en-GB" altLang="en-US" b="1" dirty="0">
                <a:solidFill>
                  <a:schemeClr val="tx1"/>
                </a:solidFill>
              </a:rPr>
              <a:t>are</a:t>
            </a:r>
            <a:r>
              <a:rPr lang="en-GB" altLang="en-US" dirty="0">
                <a:solidFill>
                  <a:schemeClr val="tx1"/>
                </a:solidFill>
              </a:rPr>
              <a:t> very dirty after the food fight. </a:t>
            </a:r>
          </a:p>
        </p:txBody>
      </p:sp>
    </p:spTree>
    <p:extLst>
      <p:ext uri="{BB962C8B-B14F-4D97-AF65-F5344CB8AC3E}">
        <p14:creationId xmlns:p14="http://schemas.microsoft.com/office/powerpoint/2010/main" val="315391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65184" y="765175"/>
            <a:ext cx="38163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sort the sentences into simple </a:t>
            </a:r>
            <a:r>
              <a:rPr lang="en-GB" altLang="en-US" b="1" dirty="0">
                <a:latin typeface="Twinkl" pitchFamily="2" charset="0"/>
              </a:rPr>
              <a:t>past</a:t>
            </a:r>
            <a:r>
              <a:rPr lang="en-GB" altLang="en-US" dirty="0">
                <a:latin typeface="Twinkl" pitchFamily="2" charset="0"/>
              </a:rPr>
              <a:t> and simple </a:t>
            </a:r>
            <a:r>
              <a:rPr lang="en-GB" altLang="en-US" b="1" dirty="0">
                <a:latin typeface="Twinkl" pitchFamily="2" charset="0"/>
              </a:rPr>
              <a:t>present</a:t>
            </a:r>
            <a:r>
              <a:rPr lang="en-GB" altLang="en-US" dirty="0">
                <a:latin typeface="Twinkl" pitchFamily="2" charset="0"/>
              </a:rPr>
              <a:t> tense? Put the simple past tense sentences into the rubbish bin and the simple present tense sentences into the treasure chest.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think of a sentence of your own that you could put into the treasure chest and the rubbish bin?</a:t>
            </a:r>
          </a:p>
        </p:txBody>
      </p:sp>
      <p:pic>
        <p:nvPicPr>
          <p:cNvPr id="4" name="bi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062141"/>
            <a:ext cx="1872563" cy="1733352"/>
          </a:xfrm>
          <a:prstGeom prst="rect">
            <a:avLst/>
          </a:prstGeom>
        </p:spPr>
      </p:pic>
      <p:pic>
        <p:nvPicPr>
          <p:cNvPr id="5" name="ches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12" y="1062142"/>
            <a:ext cx="1755189" cy="18947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65584" y="100548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Present Tense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3555" y="165999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Past Tense</a:t>
            </a:r>
          </a:p>
        </p:txBody>
      </p:sp>
      <p:sp>
        <p:nvSpPr>
          <p:cNvPr id="6" name="Emily solved the puzzle."/>
          <p:cNvSpPr/>
          <p:nvPr/>
        </p:nvSpPr>
        <p:spPr>
          <a:xfrm>
            <a:off x="755650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Emily solved the puzzle.</a:t>
            </a:r>
          </a:p>
        </p:txBody>
      </p:sp>
      <p:sp>
        <p:nvSpPr>
          <p:cNvPr id="8" name="She plays the trombone."/>
          <p:cNvSpPr/>
          <p:nvPr/>
        </p:nvSpPr>
        <p:spPr>
          <a:xfrm>
            <a:off x="2390275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She plays the trombone.</a:t>
            </a:r>
          </a:p>
        </p:txBody>
      </p:sp>
      <p:sp>
        <p:nvSpPr>
          <p:cNvPr id="9" name="He wants to go to ballet class."/>
          <p:cNvSpPr/>
          <p:nvPr/>
        </p:nvSpPr>
        <p:spPr>
          <a:xfrm>
            <a:off x="4227813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He wants to go to ballet class.</a:t>
            </a:r>
          </a:p>
        </p:txBody>
      </p:sp>
      <p:sp>
        <p:nvSpPr>
          <p:cNvPr id="10" name="Hamza spells words easily."/>
          <p:cNvSpPr/>
          <p:nvPr/>
        </p:nvSpPr>
        <p:spPr>
          <a:xfrm>
            <a:off x="5921166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Hamza spells words easily.</a:t>
            </a:r>
          </a:p>
        </p:txBody>
      </p:sp>
      <p:sp>
        <p:nvSpPr>
          <p:cNvPr id="11" name="I watched the parade go by."/>
          <p:cNvSpPr/>
          <p:nvPr/>
        </p:nvSpPr>
        <p:spPr>
          <a:xfrm>
            <a:off x="3216473" y="3330717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watched the parade go by.</a:t>
            </a:r>
          </a:p>
        </p:txBody>
      </p:sp>
      <p:sp>
        <p:nvSpPr>
          <p:cNvPr id="12" name="I had fun at the fair."/>
          <p:cNvSpPr/>
          <p:nvPr/>
        </p:nvSpPr>
        <p:spPr>
          <a:xfrm>
            <a:off x="1414159" y="3299909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had fun at the fair.</a:t>
            </a:r>
          </a:p>
        </p:txBody>
      </p:sp>
    </p:spTree>
    <p:extLst>
      <p:ext uri="{BB962C8B-B14F-4D97-AF65-F5344CB8AC3E}">
        <p14:creationId xmlns:p14="http://schemas.microsoft.com/office/powerpoint/2010/main" val="367661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463 L -0.04965 -0.28264 " pathEditMode="relative" ptsTypes="AA">
                                      <p:cBhvr>
                                        <p:cTn id="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092 L -0.24288 -0.2794 " pathEditMode="relative" ptsTypes="AA">
                                      <p:cBhvr>
                                        <p:cTn id="1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694 L 0.02518 -0.48148 " pathEditMode="relative" ptsTypes="AA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3 0.01065 L 0.05851 -0.50255 " pathEditMode="relative" ptsTypes="AA">
                                      <p:cBhvr>
                                        <p:cTn id="2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208 L -0.14045 -0.50139 " pathEditMode="relative" ptsTypes="AA">
                                      <p:cBhvr>
                                        <p:cTn id="2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324 L -0.32847 -0.49514 " pathEditMode="relative" ptsTypes="AA">
                                      <p:cBhvr>
                                        <p:cTn id="3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click on the letters in this verb to change this sentence from simple </a:t>
            </a:r>
            <a:r>
              <a:rPr lang="en-GB" b="1" dirty="0">
                <a:latin typeface="Twinkl" pitchFamily="50" charset="0"/>
              </a:rPr>
              <a:t>present </a:t>
            </a:r>
            <a:r>
              <a:rPr lang="en-GB" dirty="0">
                <a:latin typeface="Twinkl" pitchFamily="50" charset="0"/>
              </a:rPr>
              <a:t>tense to simple </a:t>
            </a:r>
            <a:r>
              <a:rPr lang="en-GB" b="1" dirty="0">
                <a:latin typeface="Twinkl" pitchFamily="50" charset="0"/>
              </a:rPr>
              <a:t>past </a:t>
            </a:r>
            <a:r>
              <a:rPr lang="en-GB" dirty="0">
                <a:latin typeface="Twinkl" pitchFamily="50" charset="0"/>
              </a:rPr>
              <a:t>tense? What do you think each letter will change to?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679827"/>
            <a:ext cx="7632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latin typeface="Twinkl" pitchFamily="2" charset="0"/>
              </a:rPr>
              <a:t>She             to the supermarket with her mum.</a:t>
            </a:r>
          </a:p>
        </p:txBody>
      </p:sp>
      <p:sp>
        <p:nvSpPr>
          <p:cNvPr id="6" name="G"/>
          <p:cNvSpPr/>
          <p:nvPr/>
        </p:nvSpPr>
        <p:spPr>
          <a:xfrm>
            <a:off x="1493520" y="2679827"/>
            <a:ext cx="368725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g</a:t>
            </a:r>
          </a:p>
        </p:txBody>
      </p:sp>
      <p:sp>
        <p:nvSpPr>
          <p:cNvPr id="7" name="O"/>
          <p:cNvSpPr/>
          <p:nvPr/>
        </p:nvSpPr>
        <p:spPr>
          <a:xfrm>
            <a:off x="1861197" y="2679827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o</a:t>
            </a:r>
          </a:p>
        </p:txBody>
      </p:sp>
      <p:sp>
        <p:nvSpPr>
          <p:cNvPr id="8" name="E"/>
          <p:cNvSpPr/>
          <p:nvPr/>
        </p:nvSpPr>
        <p:spPr>
          <a:xfrm>
            <a:off x="2170080" y="2679827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e</a:t>
            </a:r>
          </a:p>
        </p:txBody>
      </p:sp>
      <p:sp>
        <p:nvSpPr>
          <p:cNvPr id="9" name="S"/>
          <p:cNvSpPr/>
          <p:nvPr/>
        </p:nvSpPr>
        <p:spPr>
          <a:xfrm>
            <a:off x="2478963" y="2679827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93520" y="2679827"/>
            <a:ext cx="368725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61197" y="2679827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70080" y="2679827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78963" y="2679827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t</a:t>
            </a:r>
          </a:p>
        </p:txBody>
      </p:sp>
      <p:sp>
        <p:nvSpPr>
          <p:cNvPr id="16" name="show answer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She </a:t>
            </a:r>
            <a:r>
              <a:rPr lang="en-GB" altLang="en-US" sz="2000" b="1" dirty="0">
                <a:solidFill>
                  <a:schemeClr val="tx1"/>
                </a:solidFill>
              </a:rPr>
              <a:t>went</a:t>
            </a:r>
            <a:r>
              <a:rPr lang="en-GB" altLang="en-US" sz="2000" dirty="0">
                <a:solidFill>
                  <a:schemeClr val="tx1"/>
                </a:solidFill>
              </a:rPr>
              <a:t> to the supermarket with her mum. </a:t>
            </a:r>
          </a:p>
        </p:txBody>
      </p:sp>
    </p:spTree>
    <p:extLst>
      <p:ext uri="{BB962C8B-B14F-4D97-AF65-F5344CB8AC3E}">
        <p14:creationId xmlns:p14="http://schemas.microsoft.com/office/powerpoint/2010/main" val="397244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click on the letters in this verb to change this sentence </a:t>
            </a:r>
            <a:r>
              <a:rPr lang="en-GB" dirty="0" err="1">
                <a:latin typeface="Twinkl" pitchFamily="50" charset="0"/>
              </a:rPr>
              <a:t>f</a:t>
            </a:r>
            <a:r>
              <a:rPr lang="en-GB" dirty="0" err="1"/>
              <a:t>from</a:t>
            </a:r>
            <a:r>
              <a:rPr lang="en-GB" dirty="0"/>
              <a:t> simple </a:t>
            </a:r>
            <a:r>
              <a:rPr lang="en-GB" b="1" dirty="0"/>
              <a:t>past</a:t>
            </a:r>
            <a:r>
              <a:rPr lang="en-GB" dirty="0"/>
              <a:t> tense to simple </a:t>
            </a:r>
            <a:r>
              <a:rPr lang="en-GB" b="1" dirty="0"/>
              <a:t>present</a:t>
            </a:r>
            <a:r>
              <a:rPr lang="en-GB" dirty="0"/>
              <a:t> tense? What do</a:t>
            </a:r>
            <a:r>
              <a:rPr lang="en-GB" dirty="0">
                <a:latin typeface="Twinkl" pitchFamily="50" charset="0"/>
              </a:rPr>
              <a:t> you think each letter will change to?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734407"/>
            <a:ext cx="7632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He                          to walk to the park by himself.</a:t>
            </a:r>
          </a:p>
        </p:txBody>
      </p:sp>
      <p:sp>
        <p:nvSpPr>
          <p:cNvPr id="6" name="D"/>
          <p:cNvSpPr/>
          <p:nvPr/>
        </p:nvSpPr>
        <p:spPr>
          <a:xfrm>
            <a:off x="1531620" y="2666233"/>
            <a:ext cx="368725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7" name="E1"/>
          <p:cNvSpPr/>
          <p:nvPr/>
        </p:nvSpPr>
        <p:spPr>
          <a:xfrm>
            <a:off x="1899297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8" name="C"/>
          <p:cNvSpPr/>
          <p:nvPr/>
        </p:nvSpPr>
        <p:spPr>
          <a:xfrm>
            <a:off x="2208180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</a:t>
            </a:r>
          </a:p>
        </p:txBody>
      </p:sp>
      <p:sp>
        <p:nvSpPr>
          <p:cNvPr id="9" name="I"/>
          <p:cNvSpPr/>
          <p:nvPr/>
        </p:nvSpPr>
        <p:spPr>
          <a:xfrm>
            <a:off x="2517063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/>
              <a:t>i</a:t>
            </a:r>
            <a:endParaRPr lang="en-GB" sz="2400" b="1" dirty="0"/>
          </a:p>
        </p:txBody>
      </p:sp>
      <p:sp>
        <p:nvSpPr>
          <p:cNvPr id="16" name="show answer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He </a:t>
            </a:r>
            <a:r>
              <a:rPr lang="en-GB" altLang="en-US" sz="2000" b="1" dirty="0">
                <a:solidFill>
                  <a:schemeClr val="tx1"/>
                </a:solidFill>
              </a:rPr>
              <a:t>decides</a:t>
            </a:r>
            <a:r>
              <a:rPr lang="en-GB" altLang="en-US" sz="2000" dirty="0">
                <a:solidFill>
                  <a:schemeClr val="tx1"/>
                </a:solidFill>
              </a:rPr>
              <a:t> to walk to the park by himself. </a:t>
            </a:r>
          </a:p>
        </p:txBody>
      </p:sp>
      <p:sp>
        <p:nvSpPr>
          <p:cNvPr id="14" name="D2"/>
          <p:cNvSpPr/>
          <p:nvPr/>
        </p:nvSpPr>
        <p:spPr>
          <a:xfrm>
            <a:off x="2824898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15" name="E2"/>
          <p:cNvSpPr/>
          <p:nvPr/>
        </p:nvSpPr>
        <p:spPr>
          <a:xfrm>
            <a:off x="3133781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18" name="D3"/>
          <p:cNvSpPr/>
          <p:nvPr/>
        </p:nvSpPr>
        <p:spPr>
          <a:xfrm>
            <a:off x="3442664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19" name="G"/>
          <p:cNvSpPr/>
          <p:nvPr/>
        </p:nvSpPr>
        <p:spPr>
          <a:xfrm>
            <a:off x="1531620" y="2666233"/>
            <a:ext cx="368725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20" name="O"/>
          <p:cNvSpPr/>
          <p:nvPr/>
        </p:nvSpPr>
        <p:spPr>
          <a:xfrm>
            <a:off x="1899297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21" name="E"/>
          <p:cNvSpPr/>
          <p:nvPr/>
        </p:nvSpPr>
        <p:spPr>
          <a:xfrm>
            <a:off x="2208180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</a:t>
            </a:r>
          </a:p>
        </p:txBody>
      </p:sp>
      <p:sp>
        <p:nvSpPr>
          <p:cNvPr id="22" name="S"/>
          <p:cNvSpPr/>
          <p:nvPr/>
        </p:nvSpPr>
        <p:spPr>
          <a:xfrm>
            <a:off x="2517063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/>
              <a:t>i</a:t>
            </a:r>
            <a:endParaRPr lang="en-GB" sz="2400" b="1" dirty="0"/>
          </a:p>
        </p:txBody>
      </p:sp>
      <p:sp>
        <p:nvSpPr>
          <p:cNvPr id="23" name="O"/>
          <p:cNvSpPr/>
          <p:nvPr/>
        </p:nvSpPr>
        <p:spPr>
          <a:xfrm>
            <a:off x="2824898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24" name="E"/>
          <p:cNvSpPr/>
          <p:nvPr/>
        </p:nvSpPr>
        <p:spPr>
          <a:xfrm>
            <a:off x="3133781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25" name="S"/>
          <p:cNvSpPr/>
          <p:nvPr/>
        </p:nvSpPr>
        <p:spPr>
          <a:xfrm>
            <a:off x="3442664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29486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click on the letters in this verb to change this sentence from simple </a:t>
            </a:r>
            <a:r>
              <a:rPr lang="en-GB" b="1" dirty="0">
                <a:latin typeface="Twinkl" pitchFamily="50" charset="0"/>
              </a:rPr>
              <a:t>present </a:t>
            </a:r>
            <a:r>
              <a:rPr lang="en-GB" dirty="0">
                <a:latin typeface="Twinkl" pitchFamily="50" charset="0"/>
              </a:rPr>
              <a:t>tense to simple </a:t>
            </a:r>
            <a:r>
              <a:rPr lang="en-GB" b="1" dirty="0">
                <a:latin typeface="Twinkl" pitchFamily="50" charset="0"/>
              </a:rPr>
              <a:t>past </a:t>
            </a:r>
            <a:r>
              <a:rPr lang="en-GB" dirty="0">
                <a:latin typeface="Twinkl" pitchFamily="50" charset="0"/>
              </a:rPr>
              <a:t>tense? What do you think each letter will change to?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734501"/>
            <a:ext cx="7632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I                my favourite poem aloud.</a:t>
            </a:r>
          </a:p>
        </p:txBody>
      </p:sp>
      <p:sp>
        <p:nvSpPr>
          <p:cNvPr id="6" name="D"/>
          <p:cNvSpPr/>
          <p:nvPr/>
        </p:nvSpPr>
        <p:spPr>
          <a:xfrm>
            <a:off x="2259325" y="2700415"/>
            <a:ext cx="368725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</a:t>
            </a:r>
          </a:p>
        </p:txBody>
      </p:sp>
      <p:sp>
        <p:nvSpPr>
          <p:cNvPr id="7" name="E1"/>
          <p:cNvSpPr/>
          <p:nvPr/>
        </p:nvSpPr>
        <p:spPr>
          <a:xfrm>
            <a:off x="2627002" y="2700415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8" name="C"/>
          <p:cNvSpPr/>
          <p:nvPr/>
        </p:nvSpPr>
        <p:spPr>
          <a:xfrm>
            <a:off x="2935885" y="2700415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</a:t>
            </a:r>
          </a:p>
        </p:txBody>
      </p:sp>
      <p:sp>
        <p:nvSpPr>
          <p:cNvPr id="9" name="I"/>
          <p:cNvSpPr/>
          <p:nvPr/>
        </p:nvSpPr>
        <p:spPr>
          <a:xfrm>
            <a:off x="3244768" y="2700415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16" name="show answer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 </a:t>
            </a:r>
            <a:r>
              <a:rPr lang="en-GB" altLang="en-US" b="1" dirty="0">
                <a:solidFill>
                  <a:schemeClr val="tx1"/>
                </a:solidFill>
              </a:rPr>
              <a:t>read</a:t>
            </a:r>
            <a:r>
              <a:rPr lang="en-GB" altLang="en-US" dirty="0">
                <a:solidFill>
                  <a:schemeClr val="tx1"/>
                </a:solidFill>
              </a:rPr>
              <a:t> my favourite poem out loud. Some verbs, like </a:t>
            </a:r>
            <a:r>
              <a:rPr lang="en-GB" altLang="en-US" b="1" dirty="0">
                <a:solidFill>
                  <a:schemeClr val="tx1"/>
                </a:solidFill>
              </a:rPr>
              <a:t>read</a:t>
            </a:r>
            <a:r>
              <a:rPr lang="en-GB" altLang="en-US" dirty="0">
                <a:solidFill>
                  <a:schemeClr val="tx1"/>
                </a:solidFill>
              </a:rPr>
              <a:t>, change their pronunciation but not their spelling when they change from present to past tense.</a:t>
            </a:r>
          </a:p>
        </p:txBody>
      </p:sp>
    </p:spTree>
    <p:extLst>
      <p:ext uri="{BB962C8B-B14F-4D97-AF65-F5344CB8AC3E}">
        <p14:creationId xmlns:p14="http://schemas.microsoft.com/office/powerpoint/2010/main" val="183739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2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Which verb would you choose to make these into simple </a:t>
            </a:r>
            <a:r>
              <a:rPr lang="en-GB" altLang="en-US" sz="2400" b="1" dirty="0">
                <a:latin typeface="Twinkl" pitchFamily="2" charset="0"/>
              </a:rPr>
              <a:t>past</a:t>
            </a:r>
            <a:r>
              <a:rPr lang="en-GB" altLang="en-US" sz="2400" dirty="0">
                <a:latin typeface="Twinkl" pitchFamily="2" charset="0"/>
              </a:rPr>
              <a:t> tense sentences?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213361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my pet puppy to school.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brought"/>
          <p:cNvSpPr/>
          <p:nvPr/>
        </p:nvSpPr>
        <p:spPr>
          <a:xfrm>
            <a:off x="5753541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6" name="bring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608307" y="1704711"/>
            <a:ext cx="12121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Sentence</a:t>
            </a:r>
            <a:endParaRPr lang="en-US" altLang="en-US" sz="1200" b="1" dirty="0"/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5880671" y="1704711"/>
            <a:ext cx="24609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Which Verb? (click)</a:t>
            </a:r>
            <a:endParaRPr lang="en-US" altLang="en-US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755650" y="2945744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My puppy  </a:t>
            </a:r>
            <a:r>
              <a:rPr lang="en-GB" altLang="en-US" u="sng">
                <a:solidFill>
                  <a:schemeClr val="tx1"/>
                </a:solidFill>
                <a:latin typeface="Twinkl" pitchFamily="2" charset="0"/>
              </a:rPr>
              <a:t>            </a:t>
            </a: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 the teacher!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it"/>
          <p:cNvSpPr/>
          <p:nvPr/>
        </p:nvSpPr>
        <p:spPr>
          <a:xfrm>
            <a:off x="5753541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2" name="bites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3678127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teacher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with my mum and dad.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met"/>
          <p:cNvSpPr/>
          <p:nvPr/>
        </p:nvSpPr>
        <p:spPr>
          <a:xfrm>
            <a:off x="7111136" y="3678127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meets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2" name="bring 2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3" name="bites 2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4" name="meets 2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brought 2"/>
          <p:cNvSpPr/>
          <p:nvPr/>
        </p:nvSpPr>
        <p:spPr>
          <a:xfrm>
            <a:off x="5753540" y="2213361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bit 2"/>
          <p:cNvSpPr/>
          <p:nvPr/>
        </p:nvSpPr>
        <p:spPr>
          <a:xfrm>
            <a:off x="5753540" y="2945744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7" name="met 2"/>
          <p:cNvSpPr/>
          <p:nvPr/>
        </p:nvSpPr>
        <p:spPr>
          <a:xfrm>
            <a:off x="7111137" y="3678127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8" name="show answer"/>
          <p:cNvSpPr/>
          <p:nvPr/>
        </p:nvSpPr>
        <p:spPr>
          <a:xfrm>
            <a:off x="6944496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0" y="2213360"/>
            <a:ext cx="4917507" cy="2088609"/>
            <a:chOff x="2286792" y="4004216"/>
            <a:chExt cx="4917507" cy="2088609"/>
          </a:xfrm>
        </p:grpSpPr>
        <p:sp>
          <p:nvSpPr>
            <p:cNvPr id="32" name="Rectangle 31"/>
            <p:cNvSpPr/>
            <p:nvPr/>
          </p:nvSpPr>
          <p:spPr>
            <a:xfrm>
              <a:off x="2286792" y="4004216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I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brought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my pet puppy to school.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286792" y="4736599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My puppy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bit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the teacher!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286792" y="5468982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The teacher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met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with my mum and dad.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230168"/>
            <a:ext cx="1457664" cy="186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6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Split into two teams. Take it in turns to click on </a:t>
            </a:r>
            <a:r>
              <a:rPr lang="en-GB" altLang="en-US" b="1" dirty="0">
                <a:latin typeface="Twinkl" pitchFamily="2" charset="0"/>
              </a:rPr>
              <a:t>two </a:t>
            </a:r>
            <a:r>
              <a:rPr lang="en-GB" altLang="en-US" dirty="0">
                <a:latin typeface="Twinkl" pitchFamily="2" charset="0"/>
              </a:rPr>
              <a:t>cards. If you find the same sentence written in simple past tense and simple present tense then you score a point for your team. Whichever team has found the most pairs at the end of the game wins.</a:t>
            </a:r>
            <a:endParaRPr lang="en-GB" altLang="en-US" b="1" dirty="0">
              <a:latin typeface="Twinkl" pitchFamily="2" charset="0"/>
            </a:endParaRPr>
          </a:p>
        </p:txBody>
      </p:sp>
      <p:sp>
        <p:nvSpPr>
          <p:cNvPr id="43" name="Rectangle 1"/>
          <p:cNvSpPr>
            <a:spLocks noChangeArrowheads="1"/>
          </p:cNvSpPr>
          <p:nvPr/>
        </p:nvSpPr>
        <p:spPr bwMode="auto">
          <a:xfrm>
            <a:off x="715963" y="5770563"/>
            <a:ext cx="7772400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dirty="0">
                <a:solidFill>
                  <a:schemeClr val="tx1"/>
                </a:solidFill>
              </a:rPr>
              <a:t>(Click the cards again to turn them back over if the words are not all found in that turn.)</a:t>
            </a:r>
          </a:p>
        </p:txBody>
      </p:sp>
      <p:sp>
        <p:nvSpPr>
          <p:cNvPr id="44" name="hike"/>
          <p:cNvSpPr/>
          <p:nvPr/>
        </p:nvSpPr>
        <p:spPr>
          <a:xfrm>
            <a:off x="755650" y="2113846"/>
            <a:ext cx="1785938" cy="1092200"/>
          </a:xfrm>
          <a:prstGeom prst="roundRect">
            <a:avLst/>
          </a:prstGeom>
          <a:solidFill>
            <a:srgbClr val="FDD283"/>
          </a:solidFill>
          <a:ln>
            <a:solidFill>
              <a:srgbClr val="FDD2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went up the stairs to my bedroom.</a:t>
            </a:r>
          </a:p>
        </p:txBody>
      </p:sp>
      <p:sp>
        <p:nvSpPr>
          <p:cNvPr id="45" name="shining"/>
          <p:cNvSpPr/>
          <p:nvPr/>
        </p:nvSpPr>
        <p:spPr>
          <a:xfrm>
            <a:off x="2705100" y="2113846"/>
            <a:ext cx="1785938" cy="1092200"/>
          </a:xfrm>
          <a:prstGeom prst="roundRect">
            <a:avLst/>
          </a:prstGeom>
          <a:solidFill>
            <a:srgbClr val="FF9E6B"/>
          </a:solidFill>
          <a:ln>
            <a:solidFill>
              <a:srgbClr val="FF9E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She forgets to buy the flour.</a:t>
            </a:r>
          </a:p>
        </p:txBody>
      </p:sp>
      <p:sp>
        <p:nvSpPr>
          <p:cNvPr id="46" name="scaring"/>
          <p:cNvSpPr/>
          <p:nvPr/>
        </p:nvSpPr>
        <p:spPr>
          <a:xfrm>
            <a:off x="4652963" y="2113846"/>
            <a:ext cx="1785937" cy="1092200"/>
          </a:xfrm>
          <a:prstGeom prst="roundRect">
            <a:avLst/>
          </a:prstGeom>
          <a:solidFill>
            <a:srgbClr val="73C4F1"/>
          </a:solidFill>
          <a:ln>
            <a:solidFill>
              <a:srgbClr val="73C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He left his friend’s house in a sulk.</a:t>
            </a:r>
          </a:p>
        </p:txBody>
      </p:sp>
      <p:sp>
        <p:nvSpPr>
          <p:cNvPr id="47" name="hiker"/>
          <p:cNvSpPr/>
          <p:nvPr/>
        </p:nvSpPr>
        <p:spPr>
          <a:xfrm>
            <a:off x="6602413" y="2113846"/>
            <a:ext cx="1785937" cy="1092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collect football cards.</a:t>
            </a:r>
          </a:p>
        </p:txBody>
      </p:sp>
      <p:sp>
        <p:nvSpPr>
          <p:cNvPr id="48" name="nice"/>
          <p:cNvSpPr/>
          <p:nvPr/>
        </p:nvSpPr>
        <p:spPr>
          <a:xfrm>
            <a:off x="755650" y="3320346"/>
            <a:ext cx="1785938" cy="10937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Zara is in a fantastic mood today.</a:t>
            </a:r>
          </a:p>
        </p:txBody>
      </p:sp>
      <p:sp>
        <p:nvSpPr>
          <p:cNvPr id="49" name="hiked"/>
          <p:cNvSpPr/>
          <p:nvPr/>
        </p:nvSpPr>
        <p:spPr>
          <a:xfrm>
            <a:off x="2705100" y="3320346"/>
            <a:ext cx="1785938" cy="1093788"/>
          </a:xfrm>
          <a:prstGeom prst="roundRect">
            <a:avLst/>
          </a:prstGeom>
          <a:solidFill>
            <a:srgbClr val="FDD283"/>
          </a:solidFill>
          <a:ln>
            <a:solidFill>
              <a:srgbClr val="FDD2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go up the stairs to my bedroom.</a:t>
            </a:r>
          </a:p>
        </p:txBody>
      </p:sp>
      <p:sp>
        <p:nvSpPr>
          <p:cNvPr id="50" name="shiny"/>
          <p:cNvSpPr/>
          <p:nvPr/>
        </p:nvSpPr>
        <p:spPr>
          <a:xfrm>
            <a:off x="4652963" y="3320346"/>
            <a:ext cx="1785937" cy="10937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collected football cards.</a:t>
            </a:r>
          </a:p>
        </p:txBody>
      </p:sp>
      <p:sp>
        <p:nvSpPr>
          <p:cNvPr id="51" name="nicest"/>
          <p:cNvSpPr/>
          <p:nvPr/>
        </p:nvSpPr>
        <p:spPr>
          <a:xfrm>
            <a:off x="6602413" y="3320346"/>
            <a:ext cx="1785937" cy="10937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Zara was in a fantastic mood today.</a:t>
            </a:r>
          </a:p>
        </p:txBody>
      </p:sp>
      <p:sp>
        <p:nvSpPr>
          <p:cNvPr id="52" name="shine"/>
          <p:cNvSpPr/>
          <p:nvPr/>
        </p:nvSpPr>
        <p:spPr>
          <a:xfrm>
            <a:off x="755650" y="4528434"/>
            <a:ext cx="1785938" cy="1093787"/>
          </a:xfrm>
          <a:prstGeom prst="roundRect">
            <a:avLst/>
          </a:prstGeom>
          <a:solidFill>
            <a:srgbClr val="B9D375"/>
          </a:solidFill>
          <a:ln>
            <a:solidFill>
              <a:srgbClr val="B9D3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You brought me cookies every day.</a:t>
            </a:r>
          </a:p>
        </p:txBody>
      </p:sp>
      <p:sp>
        <p:nvSpPr>
          <p:cNvPr id="53" name="nicer"/>
          <p:cNvSpPr/>
          <p:nvPr/>
        </p:nvSpPr>
        <p:spPr>
          <a:xfrm>
            <a:off x="2705100" y="4528434"/>
            <a:ext cx="1785938" cy="1093787"/>
          </a:xfrm>
          <a:prstGeom prst="roundRect">
            <a:avLst/>
          </a:prstGeom>
          <a:solidFill>
            <a:srgbClr val="B9D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You bring me cookies every day.</a:t>
            </a:r>
          </a:p>
        </p:txBody>
      </p:sp>
      <p:sp>
        <p:nvSpPr>
          <p:cNvPr id="54" name="scare"/>
          <p:cNvSpPr/>
          <p:nvPr/>
        </p:nvSpPr>
        <p:spPr>
          <a:xfrm>
            <a:off x="4652963" y="4528434"/>
            <a:ext cx="1785937" cy="1093787"/>
          </a:xfrm>
          <a:prstGeom prst="roundRect">
            <a:avLst/>
          </a:prstGeom>
          <a:solidFill>
            <a:srgbClr val="FF9E6B"/>
          </a:solidFill>
          <a:ln>
            <a:solidFill>
              <a:srgbClr val="FF9E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She forgot to buy the flour.</a:t>
            </a:r>
          </a:p>
        </p:txBody>
      </p:sp>
      <p:sp>
        <p:nvSpPr>
          <p:cNvPr id="55" name="scary"/>
          <p:cNvSpPr/>
          <p:nvPr/>
        </p:nvSpPr>
        <p:spPr>
          <a:xfrm>
            <a:off x="6602413" y="4528434"/>
            <a:ext cx="1785937" cy="1093787"/>
          </a:xfrm>
          <a:prstGeom prst="roundRect">
            <a:avLst/>
          </a:prstGeom>
          <a:solidFill>
            <a:srgbClr val="73C4F1"/>
          </a:solidFill>
          <a:ln>
            <a:solidFill>
              <a:srgbClr val="73C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He leaves his friend’s house in a sulk.</a:t>
            </a:r>
          </a:p>
        </p:txBody>
      </p:sp>
      <p:sp>
        <p:nvSpPr>
          <p:cNvPr id="56" name="1"/>
          <p:cNvSpPr/>
          <p:nvPr/>
        </p:nvSpPr>
        <p:spPr>
          <a:xfrm>
            <a:off x="755650" y="2113846"/>
            <a:ext cx="1785938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57" name="2"/>
          <p:cNvSpPr/>
          <p:nvPr/>
        </p:nvSpPr>
        <p:spPr>
          <a:xfrm>
            <a:off x="2705100" y="2113846"/>
            <a:ext cx="1785938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58" name="3"/>
          <p:cNvSpPr/>
          <p:nvPr/>
        </p:nvSpPr>
        <p:spPr>
          <a:xfrm>
            <a:off x="4652963" y="2113846"/>
            <a:ext cx="1785937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59" name="4"/>
          <p:cNvSpPr/>
          <p:nvPr/>
        </p:nvSpPr>
        <p:spPr>
          <a:xfrm>
            <a:off x="6602413" y="2113846"/>
            <a:ext cx="1785937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0" name="5"/>
          <p:cNvSpPr/>
          <p:nvPr/>
        </p:nvSpPr>
        <p:spPr>
          <a:xfrm>
            <a:off x="755650" y="3320346"/>
            <a:ext cx="1785938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1" name="6"/>
          <p:cNvSpPr/>
          <p:nvPr/>
        </p:nvSpPr>
        <p:spPr>
          <a:xfrm>
            <a:off x="2705100" y="3320346"/>
            <a:ext cx="1785938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2" name="7"/>
          <p:cNvSpPr/>
          <p:nvPr/>
        </p:nvSpPr>
        <p:spPr>
          <a:xfrm>
            <a:off x="4652963" y="3320346"/>
            <a:ext cx="1785937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3" name="8"/>
          <p:cNvSpPr/>
          <p:nvPr/>
        </p:nvSpPr>
        <p:spPr>
          <a:xfrm>
            <a:off x="6602413" y="3320346"/>
            <a:ext cx="1785937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4" name="9"/>
          <p:cNvSpPr/>
          <p:nvPr/>
        </p:nvSpPr>
        <p:spPr>
          <a:xfrm>
            <a:off x="755650" y="4528434"/>
            <a:ext cx="1785938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5" name="10"/>
          <p:cNvSpPr/>
          <p:nvPr/>
        </p:nvSpPr>
        <p:spPr>
          <a:xfrm>
            <a:off x="2705100" y="4528434"/>
            <a:ext cx="1785938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6" name="11"/>
          <p:cNvSpPr/>
          <p:nvPr/>
        </p:nvSpPr>
        <p:spPr>
          <a:xfrm>
            <a:off x="4652963" y="4528434"/>
            <a:ext cx="1785937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7" name="12"/>
          <p:cNvSpPr/>
          <p:nvPr/>
        </p:nvSpPr>
        <p:spPr>
          <a:xfrm>
            <a:off x="6602413" y="4528434"/>
            <a:ext cx="1785937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4842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1472</Words>
  <Application>Microsoft Office PowerPoint</Application>
  <PresentationFormat>On-screen Show (4:3)</PresentationFormat>
  <Paragraphs>252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Twinkl ExtraBold</vt:lpstr>
      <vt:lpstr>Sassoon Infant Rg</vt:lpstr>
      <vt:lpstr>Arial</vt:lpstr>
      <vt:lpstr>Twinkl SemiBold</vt:lpstr>
      <vt:lpstr>Twinkl</vt:lpstr>
      <vt:lpstr>Calibri</vt:lpstr>
      <vt:lpstr>MS PGothic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Chris Pick</cp:lastModifiedBy>
  <cp:revision>43</cp:revision>
  <dcterms:created xsi:type="dcterms:W3CDTF">2017-04-10T07:58:53Z</dcterms:created>
  <dcterms:modified xsi:type="dcterms:W3CDTF">2019-02-12T09:27:23Z</dcterms:modified>
</cp:coreProperties>
</file>