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1" r:id="rId2"/>
    <p:sldId id="256" r:id="rId3"/>
    <p:sldId id="257" r:id="rId4"/>
    <p:sldId id="258" r:id="rId5"/>
    <p:sldId id="262" r:id="rId6"/>
    <p:sldId id="260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DF4450-9F1C-4DED-8B8E-ADCFD2542395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B13E7-28E0-4825-A5D6-967EFDCBD43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4375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C1FF8-F1DC-40ED-8AD6-600987841113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7468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C1FF8-F1DC-40ED-8AD6-600987841113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7468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C1FF8-F1DC-40ED-8AD6-600987841113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7468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C1FF8-F1DC-40ED-8AD6-600987841113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7468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6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88640"/>
            <a:ext cx="856895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u="sng" dirty="0" smtClean="0">
                <a:latin typeface="Arial Black" pitchFamily="34" charset="0"/>
              </a:rPr>
              <a:t>A few teacher notes</a:t>
            </a:r>
          </a:p>
          <a:p>
            <a:endParaRPr lang="en-GB" dirty="0" smtClean="0">
              <a:latin typeface="Arial Black" pitchFamily="34" charset="0"/>
            </a:endParaRPr>
          </a:p>
          <a:p>
            <a:r>
              <a:rPr lang="en-GB" dirty="0" smtClean="0">
                <a:latin typeface="Arial Black" pitchFamily="34" charset="0"/>
              </a:rPr>
              <a:t>This PowerPoint can be used as a lesson linked to a book or character study.</a:t>
            </a:r>
          </a:p>
          <a:p>
            <a:endParaRPr lang="en-GB" dirty="0" smtClean="0">
              <a:latin typeface="Arial Black" pitchFamily="34" charset="0"/>
            </a:endParaRPr>
          </a:p>
          <a:p>
            <a:r>
              <a:rPr lang="en-GB" dirty="0" smtClean="0">
                <a:latin typeface="Arial Black" pitchFamily="34" charset="0"/>
              </a:rPr>
              <a:t>The aim is to create a list of 10 interesting things that could be found in a well-known book character’s pockets. This list can then be illustrated and used for display. There is also plenty of scope for this to be completed using IT.</a:t>
            </a:r>
          </a:p>
          <a:p>
            <a:endParaRPr lang="en-GB" dirty="0" smtClean="0">
              <a:latin typeface="Arial Black" pitchFamily="34" charset="0"/>
            </a:endParaRPr>
          </a:p>
          <a:p>
            <a:r>
              <a:rPr lang="en-GB" dirty="0" smtClean="0">
                <a:latin typeface="Arial Black" pitchFamily="34" charset="0"/>
              </a:rPr>
              <a:t>The lesson works best if the children are encouraged to be creative, even if the things found end up being somewhat unlikely!</a:t>
            </a:r>
          </a:p>
          <a:p>
            <a:endParaRPr lang="en-GB" dirty="0" smtClean="0">
              <a:latin typeface="Arial Black" pitchFamily="34" charset="0"/>
            </a:endParaRPr>
          </a:p>
          <a:p>
            <a:r>
              <a:rPr lang="en-GB" dirty="0" smtClean="0">
                <a:latin typeface="Arial Black" pitchFamily="34" charset="0"/>
              </a:rPr>
              <a:t>The first 2 slides of the PowerPoint are to introduce the theme and to generate simple ideas, which can then be developed through addition of more imaginative details.</a:t>
            </a:r>
          </a:p>
          <a:p>
            <a:endParaRPr lang="en-GB" dirty="0" smtClean="0">
              <a:latin typeface="Arial Black" pitchFamily="34" charset="0"/>
            </a:endParaRPr>
          </a:p>
          <a:p>
            <a:r>
              <a:rPr lang="en-GB" dirty="0" smtClean="0">
                <a:solidFill>
                  <a:srgbClr val="FF0000"/>
                </a:solidFill>
                <a:latin typeface="Arial Black" pitchFamily="34" charset="0"/>
              </a:rPr>
              <a:t>Slide 4</a:t>
            </a:r>
            <a:r>
              <a:rPr lang="en-GB" dirty="0" smtClean="0">
                <a:latin typeface="Arial Black" pitchFamily="34" charset="0"/>
              </a:rPr>
              <a:t> contains an example list, with the </a:t>
            </a:r>
            <a:r>
              <a:rPr lang="en-GB" dirty="0" smtClean="0">
                <a:solidFill>
                  <a:srgbClr val="0000FF"/>
                </a:solidFill>
                <a:latin typeface="Arial Black" pitchFamily="34" charset="0"/>
              </a:rPr>
              <a:t>blue words </a:t>
            </a:r>
            <a:r>
              <a:rPr lang="en-GB" dirty="0" smtClean="0">
                <a:latin typeface="Arial Black" pitchFamily="34" charset="0"/>
              </a:rPr>
              <a:t>representing the initial simple idea that was then developed further.</a:t>
            </a:r>
          </a:p>
          <a:p>
            <a:endParaRPr lang="en-GB" dirty="0" smtClean="0">
              <a:latin typeface="Arial Black" pitchFamily="34" charset="0"/>
            </a:endParaRPr>
          </a:p>
          <a:p>
            <a:r>
              <a:rPr lang="en-GB" dirty="0" smtClean="0">
                <a:latin typeface="Arial Black" pitchFamily="34" charset="0"/>
              </a:rPr>
              <a:t>The associated worksheets can be used to support any children who require a little more structure in their work.</a:t>
            </a:r>
            <a:endParaRPr lang="en-GB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55576" y="188640"/>
            <a:ext cx="74888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u="sng" dirty="0" smtClean="0">
                <a:latin typeface="Comic Sans MS" pitchFamily="66" charset="0"/>
              </a:rPr>
              <a:t>L.O. to show understanding of a book character</a:t>
            </a:r>
            <a:endParaRPr lang="cs-CZ" sz="2400" b="1" u="sng" dirty="0">
              <a:latin typeface="Comic Sans MS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15616" y="836712"/>
            <a:ext cx="6840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  <a:latin typeface="Comic Sans MS" pitchFamily="66" charset="0"/>
              </a:rPr>
              <a:t>Think about three things that you might...</a:t>
            </a:r>
            <a:endParaRPr lang="en-GB" sz="2400" dirty="0">
              <a:solidFill>
                <a:srgbClr val="FF0000"/>
              </a:solidFill>
            </a:endParaRPr>
          </a:p>
        </p:txBody>
      </p:sp>
      <p:pic>
        <p:nvPicPr>
          <p:cNvPr id="2" name="Picture 2" descr="C:\Users\Guest\Desktop\possible tes resourcs\christmas stuff\pictures\one-2400p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988840"/>
            <a:ext cx="1872208" cy="2902902"/>
          </a:xfrm>
          <a:prstGeom prst="rect">
            <a:avLst/>
          </a:prstGeom>
          <a:noFill/>
        </p:spPr>
      </p:pic>
      <p:pic>
        <p:nvPicPr>
          <p:cNvPr id="1027" name="Picture 3" descr="C:\Users\Guest\Desktop\possible tes resourcs\christmas stuff\pictures\kablam-Number-Animals-10-2400px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2060848"/>
            <a:ext cx="1944216" cy="2858591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79512" y="1556792"/>
            <a:ext cx="23042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latin typeface="Comic Sans MS" pitchFamily="66" charset="0"/>
              </a:rPr>
              <a:t>Use to help you to escape from school</a:t>
            </a:r>
            <a:endParaRPr lang="en-GB" sz="2400" dirty="0"/>
          </a:p>
        </p:txBody>
      </p:sp>
      <p:sp>
        <p:nvSpPr>
          <p:cNvPr id="8" name="Rectangle 7"/>
          <p:cNvSpPr/>
          <p:nvPr/>
        </p:nvSpPr>
        <p:spPr>
          <a:xfrm>
            <a:off x="6588224" y="5373216"/>
            <a:ext cx="23042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latin typeface="Comic Sans MS" pitchFamily="66" charset="0"/>
              </a:rPr>
              <a:t>Use to come top in a maths test</a:t>
            </a:r>
            <a:endParaRPr lang="en-GB" sz="2400" dirty="0"/>
          </a:p>
        </p:txBody>
      </p:sp>
      <p:sp>
        <p:nvSpPr>
          <p:cNvPr id="9" name="Rectangle 8"/>
          <p:cNvSpPr/>
          <p:nvPr/>
        </p:nvSpPr>
        <p:spPr>
          <a:xfrm>
            <a:off x="323528" y="5445224"/>
            <a:ext cx="23042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latin typeface="Comic Sans MS" pitchFamily="66" charset="0"/>
              </a:rPr>
              <a:t>Use to rescue a pig from a tree</a:t>
            </a:r>
            <a:endParaRPr lang="en-GB" sz="2400" dirty="0"/>
          </a:p>
        </p:txBody>
      </p:sp>
      <p:sp>
        <p:nvSpPr>
          <p:cNvPr id="10" name="Rectangle 9"/>
          <p:cNvSpPr/>
          <p:nvPr/>
        </p:nvSpPr>
        <p:spPr>
          <a:xfrm>
            <a:off x="179512" y="3645024"/>
            <a:ext cx="23042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latin typeface="Comic Sans MS" pitchFamily="66" charset="0"/>
              </a:rPr>
              <a:t>Keep in your pocket at a haunted school</a:t>
            </a:r>
            <a:endParaRPr lang="en-GB" sz="2400" dirty="0"/>
          </a:p>
        </p:txBody>
      </p:sp>
      <p:sp>
        <p:nvSpPr>
          <p:cNvPr id="11" name="Rectangle 10"/>
          <p:cNvSpPr/>
          <p:nvPr/>
        </p:nvSpPr>
        <p:spPr>
          <a:xfrm>
            <a:off x="6588224" y="1628800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latin typeface="Comic Sans MS" pitchFamily="66" charset="0"/>
              </a:rPr>
              <a:t>Take with you to the moon</a:t>
            </a:r>
            <a:endParaRPr lang="en-GB" sz="2400" dirty="0"/>
          </a:p>
        </p:txBody>
      </p:sp>
      <p:cxnSp>
        <p:nvCxnSpPr>
          <p:cNvPr id="13" name="Straight Arrow Connector 12"/>
          <p:cNvCxnSpPr/>
          <p:nvPr/>
        </p:nvCxnSpPr>
        <p:spPr>
          <a:xfrm flipH="1" flipV="1">
            <a:off x="2051720" y="1988840"/>
            <a:ext cx="1080120" cy="288032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6516216" y="4725144"/>
            <a:ext cx="792088" cy="648072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1979712" y="3933056"/>
            <a:ext cx="1224136" cy="216024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2411760" y="5085184"/>
            <a:ext cx="1008112" cy="792088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6660232" y="2420888"/>
            <a:ext cx="576064" cy="360040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325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908720"/>
            <a:ext cx="78843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  <a:latin typeface="Comic Sans MS" pitchFamily="66" charset="0"/>
              </a:rPr>
              <a:t>As a class, let’s try to think of 10 things that this character might keep in her pockets...</a:t>
            </a:r>
            <a:endParaRPr lang="en-GB" sz="2400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2051720" y="2348880"/>
            <a:ext cx="1512168" cy="216024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5580112" y="2060848"/>
            <a:ext cx="1440160" cy="360040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1691680" y="4797152"/>
            <a:ext cx="1584176" cy="216024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5724128" y="4509120"/>
            <a:ext cx="1224136" cy="72008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1691680" y="4077072"/>
            <a:ext cx="1728192" cy="216024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5724128" y="3501008"/>
            <a:ext cx="1368152" cy="648072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148064" y="5805264"/>
            <a:ext cx="1152128" cy="288032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2123728" y="5661248"/>
            <a:ext cx="1080120" cy="216024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2123728" y="3356992"/>
            <a:ext cx="1080120" cy="0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5796136" y="5229200"/>
            <a:ext cx="1440160" cy="144016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Guest\Desktop\possible tes resourcs\pictures\witch-300p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988840"/>
            <a:ext cx="2937696" cy="4237062"/>
          </a:xfrm>
          <a:prstGeom prst="rect">
            <a:avLst/>
          </a:prstGeom>
          <a:noFill/>
        </p:spPr>
      </p:pic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755576" y="188640"/>
            <a:ext cx="74888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u="sng" dirty="0" smtClean="0">
                <a:latin typeface="Comic Sans MS" pitchFamily="66" charset="0"/>
              </a:rPr>
              <a:t>L.O. to show understanding of a book character</a:t>
            </a:r>
            <a:endParaRPr lang="cs-CZ" sz="2400" b="1" u="sng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73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1772816"/>
            <a:ext cx="89644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latin typeface="Comic Sans MS" pitchFamily="66" charset="0"/>
              </a:rPr>
              <a:t>Ten Things Found in a </a:t>
            </a:r>
            <a:r>
              <a:rPr lang="en-GB" sz="2400" b="1" dirty="0" smtClean="0">
                <a:latin typeface="Comic Sans MS" pitchFamily="66" charset="0"/>
              </a:rPr>
              <a:t>Witch's Pocket</a:t>
            </a:r>
            <a:endParaRPr lang="en-GB" sz="2400" dirty="0"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Comic Sans MS" pitchFamily="66" charset="0"/>
              </a:rPr>
              <a:t>A telescopic </a:t>
            </a:r>
            <a:r>
              <a:rPr lang="en-GB" sz="2400" b="1" dirty="0" smtClean="0">
                <a:solidFill>
                  <a:srgbClr val="0000FF"/>
                </a:solidFill>
                <a:latin typeface="Comic Sans MS" pitchFamily="66" charset="0"/>
              </a:rPr>
              <a:t>broomstick </a:t>
            </a:r>
            <a:r>
              <a:rPr lang="en-GB" sz="2400" dirty="0" smtClean="0">
                <a:latin typeface="Comic Sans MS" pitchFamily="66" charset="0"/>
              </a:rPr>
              <a:t>for tricky rush hour travel</a:t>
            </a:r>
            <a:endParaRPr lang="en-GB" sz="2400" b="1" dirty="0" smtClean="0">
              <a:solidFill>
                <a:srgbClr val="0000FF"/>
              </a:solidFill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Comic Sans MS" pitchFamily="66" charset="0"/>
              </a:rPr>
              <a:t>A couple of purple </a:t>
            </a:r>
            <a:r>
              <a:rPr lang="en-GB" sz="2400" b="1" dirty="0" smtClean="0">
                <a:solidFill>
                  <a:srgbClr val="0000FF"/>
                </a:solidFill>
                <a:latin typeface="Comic Sans MS" pitchFamily="66" charset="0"/>
              </a:rPr>
              <a:t>frogs</a:t>
            </a:r>
            <a:r>
              <a:rPr lang="en-GB" sz="2400" dirty="0" smtClean="0">
                <a:latin typeface="Comic Sans MS" pitchFamily="66" charset="0"/>
              </a:rPr>
              <a:t> for emergency magic spells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Comic Sans MS" pitchFamily="66" charset="0"/>
              </a:rPr>
              <a:t>The contents of </a:t>
            </a:r>
            <a:r>
              <a:rPr lang="en-GB" sz="2400" b="1" dirty="0" smtClean="0">
                <a:solidFill>
                  <a:srgbClr val="0000FF"/>
                </a:solidFill>
                <a:latin typeface="Comic Sans MS" pitchFamily="66" charset="0"/>
              </a:rPr>
              <a:t>a dirty handkerchief</a:t>
            </a:r>
            <a:r>
              <a:rPr lang="en-GB" sz="2400" dirty="0" smtClean="0">
                <a:latin typeface="Comic Sans MS" pitchFamily="66" charset="0"/>
              </a:rPr>
              <a:t> to flick at nosy children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Comic Sans MS" pitchFamily="66" charset="0"/>
              </a:rPr>
              <a:t>A bottle of boiled </a:t>
            </a:r>
            <a:r>
              <a:rPr lang="en-GB" sz="2400" b="1" dirty="0" smtClean="0">
                <a:solidFill>
                  <a:srgbClr val="0000FF"/>
                </a:solidFill>
                <a:latin typeface="Comic Sans MS" pitchFamily="66" charset="0"/>
              </a:rPr>
              <a:t>rat’s blood</a:t>
            </a:r>
            <a:r>
              <a:rPr lang="en-GB" sz="2400" dirty="0" smtClean="0">
                <a:latin typeface="Comic Sans MS" pitchFamily="66" charset="0"/>
              </a:rPr>
              <a:t> for a quick morning snack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Comic Sans MS" pitchFamily="66" charset="0"/>
              </a:rPr>
              <a:t>A few spare </a:t>
            </a:r>
            <a:r>
              <a:rPr lang="en-GB" sz="2400" b="1" dirty="0" smtClean="0">
                <a:solidFill>
                  <a:srgbClr val="0000FF"/>
                </a:solidFill>
                <a:latin typeface="Comic Sans MS" pitchFamily="66" charset="0"/>
              </a:rPr>
              <a:t>warts</a:t>
            </a:r>
            <a:r>
              <a:rPr lang="en-GB" sz="2400" dirty="0" smtClean="0">
                <a:latin typeface="Comic Sans MS" pitchFamily="66" charset="0"/>
              </a:rPr>
              <a:t> to make her look even more beautiful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Comic Sans MS" pitchFamily="66" charset="0"/>
              </a:rPr>
              <a:t>A poisoned </a:t>
            </a:r>
            <a:r>
              <a:rPr lang="en-GB" sz="2400" b="1" dirty="0" smtClean="0">
                <a:solidFill>
                  <a:srgbClr val="0000FF"/>
                </a:solidFill>
                <a:latin typeface="Comic Sans MS" pitchFamily="66" charset="0"/>
              </a:rPr>
              <a:t>apple</a:t>
            </a:r>
            <a:r>
              <a:rPr lang="en-GB" sz="2400" dirty="0" smtClean="0">
                <a:latin typeface="Comic Sans MS" pitchFamily="66" charset="0"/>
              </a:rPr>
              <a:t>, in case that annoying Snow White appears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Comic Sans MS" pitchFamily="66" charset="0"/>
              </a:rPr>
              <a:t>Four packets of juicy</a:t>
            </a:r>
            <a:r>
              <a:rPr lang="en-GB" sz="2400" b="1" dirty="0" smtClean="0">
                <a:solidFill>
                  <a:srgbClr val="0000FF"/>
                </a:solidFill>
                <a:latin typeface="Comic Sans MS" pitchFamily="66" charset="0"/>
              </a:rPr>
              <a:t> slugs </a:t>
            </a:r>
            <a:r>
              <a:rPr lang="en-GB" sz="2400" dirty="0" smtClean="0">
                <a:latin typeface="Comic Sans MS" pitchFamily="66" charset="0"/>
              </a:rPr>
              <a:t>to feed to innocent babies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Comic Sans MS" pitchFamily="66" charset="0"/>
              </a:rPr>
              <a:t>A bag of sharp </a:t>
            </a:r>
            <a:r>
              <a:rPr lang="en-GB" sz="2400" b="1" dirty="0" smtClean="0">
                <a:solidFill>
                  <a:srgbClr val="0000FF"/>
                </a:solidFill>
                <a:latin typeface="Comic Sans MS" pitchFamily="66" charset="0"/>
              </a:rPr>
              <a:t>rocks </a:t>
            </a:r>
            <a:r>
              <a:rPr lang="en-GB" sz="2400" dirty="0" smtClean="0">
                <a:latin typeface="Comic Sans MS" pitchFamily="66" charset="0"/>
              </a:rPr>
              <a:t>to throw at kittens and puppies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Comic Sans MS" pitchFamily="66" charset="0"/>
              </a:rPr>
              <a:t>An enormously fat </a:t>
            </a:r>
            <a:r>
              <a:rPr lang="en-GB" sz="2400" b="1" dirty="0" smtClean="0">
                <a:solidFill>
                  <a:srgbClr val="0000FF"/>
                </a:solidFill>
                <a:latin typeface="Comic Sans MS" pitchFamily="66" charset="0"/>
              </a:rPr>
              <a:t>snake</a:t>
            </a:r>
            <a:r>
              <a:rPr lang="en-GB" sz="2400" dirty="0" smtClean="0">
                <a:latin typeface="Comic Sans MS" pitchFamily="66" charset="0"/>
              </a:rPr>
              <a:t> to use as a warming winter scarf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Comic Sans MS" pitchFamily="66" charset="0"/>
              </a:rPr>
              <a:t>A mighty, fire-breathing </a:t>
            </a:r>
            <a:r>
              <a:rPr lang="en-GB" sz="2400" b="1" dirty="0" smtClean="0">
                <a:solidFill>
                  <a:srgbClr val="0000FF"/>
                </a:solidFill>
                <a:latin typeface="Comic Sans MS" pitchFamily="66" charset="0"/>
              </a:rPr>
              <a:t>dragon </a:t>
            </a:r>
            <a:r>
              <a:rPr lang="en-GB" sz="2400" dirty="0" smtClean="0">
                <a:latin typeface="Comic Sans MS" pitchFamily="66" charset="0"/>
              </a:rPr>
              <a:t>for all sorts of wicked fun</a:t>
            </a:r>
            <a:endParaRPr lang="en-GB" sz="24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764704"/>
            <a:ext cx="770485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  <a:latin typeface="Comic Sans MS" pitchFamily="66" charset="0"/>
              </a:rPr>
              <a:t>Now we’ll have some fun by adding imaginative details to each of your ideas. Here’s an example:</a:t>
            </a:r>
            <a:endParaRPr lang="en-GB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7" name="Picture 2" descr="C:\Users\Guest\Desktop\possible tes resourcs\pictures\witch-300p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740352" y="980728"/>
            <a:ext cx="1264955" cy="1860798"/>
          </a:xfrm>
          <a:prstGeom prst="rect">
            <a:avLst/>
          </a:prstGeom>
          <a:noFill/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755576" y="188640"/>
            <a:ext cx="74888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u="sng" dirty="0" smtClean="0">
                <a:latin typeface="Comic Sans MS" pitchFamily="66" charset="0"/>
              </a:rPr>
              <a:t>L.O. to show understanding of a book character</a:t>
            </a:r>
            <a:endParaRPr lang="cs-CZ" sz="2400" b="1" u="sng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13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908720"/>
            <a:ext cx="561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  <a:latin typeface="Comic Sans MS" pitchFamily="66" charset="0"/>
              </a:rPr>
              <a:t>Now let’s think about your favourite book character...</a:t>
            </a:r>
            <a:endParaRPr lang="en-GB" sz="24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Guest\Desktop\possible tes resourcs\pictures\SteveLambert-Library-Book-Cart-300p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276872"/>
            <a:ext cx="2891160" cy="3388078"/>
          </a:xfrm>
          <a:prstGeom prst="rect">
            <a:avLst/>
          </a:prstGeom>
          <a:noFill/>
        </p:spPr>
      </p:pic>
      <p:sp>
        <p:nvSpPr>
          <p:cNvPr id="21" name="Cloud Callout 20"/>
          <p:cNvSpPr/>
          <p:nvPr/>
        </p:nvSpPr>
        <p:spPr>
          <a:xfrm>
            <a:off x="179512" y="1844824"/>
            <a:ext cx="3168352" cy="2088232"/>
          </a:xfrm>
          <a:prstGeom prst="cloudCallout">
            <a:avLst>
              <a:gd name="adj1" fmla="val 69132"/>
              <a:gd name="adj2" fmla="val 40943"/>
            </a:avLst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rgbClr val="0000FF"/>
                </a:solidFill>
                <a:latin typeface="Arial Rounded MT Bold" pitchFamily="34" charset="0"/>
              </a:rPr>
              <a:t>What does he or she do in the story?</a:t>
            </a:r>
          </a:p>
          <a:p>
            <a:pPr algn="ctr"/>
            <a:endParaRPr lang="en-GB" dirty="0"/>
          </a:p>
        </p:txBody>
      </p:sp>
      <p:sp>
        <p:nvSpPr>
          <p:cNvPr id="22" name="Cloud Callout 21"/>
          <p:cNvSpPr/>
          <p:nvPr/>
        </p:nvSpPr>
        <p:spPr>
          <a:xfrm>
            <a:off x="5940152" y="1052736"/>
            <a:ext cx="3024336" cy="2232248"/>
          </a:xfrm>
          <a:prstGeom prst="cloudCallout">
            <a:avLst>
              <a:gd name="adj1" fmla="val -68806"/>
              <a:gd name="adj2" fmla="val 41508"/>
            </a:avLst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rgbClr val="0000FF"/>
                </a:solidFill>
                <a:latin typeface="Arial Rounded MT Bold" pitchFamily="34" charset="0"/>
              </a:rPr>
              <a:t>What problems does he or she face?</a:t>
            </a:r>
          </a:p>
          <a:p>
            <a:pPr algn="ctr"/>
            <a:endParaRPr lang="en-GB" dirty="0"/>
          </a:p>
        </p:txBody>
      </p:sp>
      <p:sp>
        <p:nvSpPr>
          <p:cNvPr id="23" name="Cloud Callout 22"/>
          <p:cNvSpPr/>
          <p:nvPr/>
        </p:nvSpPr>
        <p:spPr>
          <a:xfrm>
            <a:off x="179512" y="4005064"/>
            <a:ext cx="2880320" cy="2456656"/>
          </a:xfrm>
          <a:prstGeom prst="cloudCallout">
            <a:avLst>
              <a:gd name="adj1" fmla="val 76902"/>
              <a:gd name="adj2" fmla="val -16658"/>
            </a:avLst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rgbClr val="0000FF"/>
                </a:solidFill>
                <a:latin typeface="Arial Rounded MT Bold" pitchFamily="34" charset="0"/>
              </a:rPr>
              <a:t>What is special about your character?</a:t>
            </a:r>
          </a:p>
          <a:p>
            <a:pPr algn="ctr"/>
            <a:endParaRPr lang="en-GB" dirty="0"/>
          </a:p>
        </p:txBody>
      </p:sp>
      <p:sp>
        <p:nvSpPr>
          <p:cNvPr id="24" name="Cloud Callout 23"/>
          <p:cNvSpPr/>
          <p:nvPr/>
        </p:nvSpPr>
        <p:spPr>
          <a:xfrm>
            <a:off x="5868144" y="3933056"/>
            <a:ext cx="3024336" cy="2376264"/>
          </a:xfrm>
          <a:prstGeom prst="cloudCallout">
            <a:avLst>
              <a:gd name="adj1" fmla="val -75783"/>
              <a:gd name="adj2" fmla="val -17788"/>
            </a:avLst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rgbClr val="0000FF"/>
                </a:solidFill>
                <a:latin typeface="Arial Rounded MT Bold" pitchFamily="34" charset="0"/>
              </a:rPr>
              <a:t>Does he or she have a rival or enemy?</a:t>
            </a:r>
          </a:p>
          <a:p>
            <a:pPr algn="ctr"/>
            <a:endParaRPr lang="en-GB" dirty="0"/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755576" y="188640"/>
            <a:ext cx="74888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u="sng" dirty="0" smtClean="0">
                <a:latin typeface="Comic Sans MS" pitchFamily="66" charset="0"/>
              </a:rPr>
              <a:t>L.O. to show understanding of a book character</a:t>
            </a:r>
            <a:endParaRPr lang="cs-CZ" sz="2400" b="1" u="sng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73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419872" y="2204864"/>
            <a:ext cx="5472608" cy="120032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2400" b="1" dirty="0" smtClean="0">
                <a:latin typeface="Comic Sans MS" pitchFamily="66" charset="0"/>
              </a:rPr>
              <a:t>Remember to be creative!</a:t>
            </a:r>
          </a:p>
          <a:p>
            <a:pPr>
              <a:buFont typeface="Arial" pitchFamily="34" charset="0"/>
              <a:buChar char="•"/>
            </a:pPr>
            <a:r>
              <a:rPr lang="en-GB" sz="2400" b="1" dirty="0" smtClean="0">
                <a:latin typeface="Comic Sans MS" pitchFamily="66" charset="0"/>
              </a:rPr>
              <a:t>Remember to add fun, imaginative details to each idea!</a:t>
            </a:r>
            <a:endParaRPr lang="en-GB" sz="2400" b="1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836712"/>
            <a:ext cx="7704856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0000FF"/>
                </a:solidFill>
                <a:latin typeface="Comic Sans MS" pitchFamily="66" charset="0"/>
              </a:rPr>
              <a:t>It’s your turn! Can you create a 10 things list for what your favourite book character might have in his or her pockets?</a:t>
            </a:r>
            <a:endParaRPr lang="en-GB" sz="24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755576" y="188640"/>
            <a:ext cx="74888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u="sng" dirty="0" smtClean="0">
                <a:latin typeface="Comic Sans MS" pitchFamily="66" charset="0"/>
              </a:rPr>
              <a:t>L.O. to show understanding of a book character</a:t>
            </a:r>
            <a:endParaRPr lang="cs-CZ" sz="2400" b="1" u="sng" dirty="0"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4941168"/>
            <a:ext cx="5472608" cy="156966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latin typeface="Comic Sans MS" pitchFamily="66" charset="0"/>
              </a:rPr>
              <a:t>Challenge!</a:t>
            </a:r>
          </a:p>
          <a:p>
            <a:r>
              <a:rPr lang="en-GB" sz="2400" dirty="0" smtClean="0">
                <a:latin typeface="Comic Sans MS" pitchFamily="66" charset="0"/>
              </a:rPr>
              <a:t>Design a </a:t>
            </a:r>
            <a:r>
              <a:rPr lang="en-GB" sz="2400" b="1" dirty="0" smtClean="0">
                <a:solidFill>
                  <a:srgbClr val="FF0000"/>
                </a:solidFill>
                <a:latin typeface="Comic Sans MS" pitchFamily="66" charset="0"/>
              </a:rPr>
              <a:t>book cover </a:t>
            </a:r>
            <a:r>
              <a:rPr lang="en-GB" sz="2400" dirty="0" smtClean="0">
                <a:latin typeface="Comic Sans MS" pitchFamily="66" charset="0"/>
              </a:rPr>
              <a:t>and </a:t>
            </a:r>
            <a:r>
              <a:rPr lang="en-GB" sz="2400" b="1" dirty="0" smtClean="0">
                <a:solidFill>
                  <a:srgbClr val="FF0000"/>
                </a:solidFill>
                <a:latin typeface="Comic Sans MS" pitchFamily="66" charset="0"/>
              </a:rPr>
              <a:t>blurb</a:t>
            </a:r>
            <a:r>
              <a:rPr lang="en-GB" sz="2400" dirty="0" smtClean="0">
                <a:latin typeface="Comic Sans MS" pitchFamily="66" charset="0"/>
              </a:rPr>
              <a:t> for an imaginary new story that your character will appear in.</a:t>
            </a:r>
            <a:endParaRPr lang="en-GB" sz="2400" dirty="0">
              <a:latin typeface="Comic Sans MS" pitchFamily="66" charset="0"/>
            </a:endParaRPr>
          </a:p>
        </p:txBody>
      </p:sp>
      <p:pic>
        <p:nvPicPr>
          <p:cNvPr id="1026" name="Picture 2" descr="C:\Users\Guest\Desktop\possible tes resourcs\10 things book character pockets\owl-books-300p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132856"/>
            <a:ext cx="2522613" cy="2463230"/>
          </a:xfrm>
          <a:prstGeom prst="rect">
            <a:avLst/>
          </a:prstGeom>
          <a:noFill/>
        </p:spPr>
      </p:pic>
      <p:pic>
        <p:nvPicPr>
          <p:cNvPr id="1027" name="Picture 3" descr="C:\Users\Guest\Desktop\possible tes resourcs\10 things book character pockets\comic_book_cover-300px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501008"/>
            <a:ext cx="2184896" cy="315129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2788135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755576" y="188640"/>
            <a:ext cx="74888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u="sng" dirty="0" smtClean="0">
                <a:latin typeface="Comic Sans MS" pitchFamily="66" charset="0"/>
              </a:rPr>
              <a:t>L.O. to show understanding of a book character</a:t>
            </a:r>
            <a:endParaRPr lang="cs-CZ" sz="2400" b="1" u="sng" dirty="0">
              <a:latin typeface="Comic Sans MS" pitchFamily="66" charset="0"/>
            </a:endParaRPr>
          </a:p>
        </p:txBody>
      </p:sp>
      <p:pic>
        <p:nvPicPr>
          <p:cNvPr id="1026" name="Picture 2" descr="C:\Users\Guest\Desktop\possible tes resourcs\10 things book character pockets\owl-books-300p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276872"/>
            <a:ext cx="3816424" cy="3726584"/>
          </a:xfrm>
          <a:prstGeom prst="rect">
            <a:avLst/>
          </a:prstGeom>
          <a:noFill/>
        </p:spPr>
      </p:pic>
      <p:sp>
        <p:nvSpPr>
          <p:cNvPr id="8" name="Oval Callout 7"/>
          <p:cNvSpPr/>
          <p:nvPr/>
        </p:nvSpPr>
        <p:spPr>
          <a:xfrm>
            <a:off x="5796136" y="1052736"/>
            <a:ext cx="2808312" cy="1944216"/>
          </a:xfrm>
          <a:prstGeom prst="wedgeEllipseCallout">
            <a:avLst>
              <a:gd name="adj1" fmla="val -58000"/>
              <a:gd name="adj2" fmla="val 54825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rgbClr val="0000FF"/>
                </a:solidFill>
                <a:latin typeface="Comic Sans MS" pitchFamily="66" charset="0"/>
              </a:rPr>
              <a:t>1. Share your ideas with a partner.</a:t>
            </a:r>
            <a:endParaRPr lang="en-GB" sz="24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6012160" y="4293096"/>
            <a:ext cx="2880320" cy="2088232"/>
          </a:xfrm>
          <a:prstGeom prst="wedgeEllipseCallout">
            <a:avLst>
              <a:gd name="adj1" fmla="val -96021"/>
              <a:gd name="adj2" fmla="val -62467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rgbClr val="0000FF"/>
                </a:solidFill>
                <a:latin typeface="Comic Sans MS" pitchFamily="66" charset="0"/>
              </a:rPr>
              <a:t>2. Pick out one great idea that your partner had.</a:t>
            </a:r>
            <a:endParaRPr lang="en-GB" sz="24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2" name="Oval Callout 11"/>
          <p:cNvSpPr/>
          <p:nvPr/>
        </p:nvSpPr>
        <p:spPr>
          <a:xfrm>
            <a:off x="251520" y="4509120"/>
            <a:ext cx="2808312" cy="1944216"/>
          </a:xfrm>
          <a:prstGeom prst="wedgeEllipseCallout">
            <a:avLst>
              <a:gd name="adj1" fmla="val 95787"/>
              <a:gd name="adj2" fmla="val -69629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rgbClr val="0000FF"/>
                </a:solidFill>
                <a:latin typeface="Comic Sans MS" pitchFamily="66" charset="0"/>
              </a:rPr>
              <a:t>3. Share that idea with the rest of us!</a:t>
            </a:r>
            <a:endParaRPr lang="en-GB" sz="24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7" name="Oval Callout 6"/>
          <p:cNvSpPr/>
          <p:nvPr/>
        </p:nvSpPr>
        <p:spPr>
          <a:xfrm>
            <a:off x="251520" y="1196752"/>
            <a:ext cx="3384376" cy="1656184"/>
          </a:xfrm>
          <a:prstGeom prst="wedgeEllipseCallout">
            <a:avLst>
              <a:gd name="adj1" fmla="val 41405"/>
              <a:gd name="adj2" fmla="val 8866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rgbClr val="0000FF"/>
                </a:solidFill>
                <a:latin typeface="Comic Sans MS" pitchFamily="66" charset="0"/>
              </a:rPr>
              <a:t>4. Errr...that’s all!</a:t>
            </a:r>
            <a:endParaRPr lang="en-GB" sz="2400" dirty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135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561</Words>
  <Application>Microsoft Office PowerPoint</Application>
  <PresentationFormat>On-screen Show (4:3)</PresentationFormat>
  <Paragraphs>56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Arial Black</vt:lpstr>
      <vt:lpstr>Arial Rounded MT Bold</vt:lpstr>
      <vt:lpstr>Calibri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Guest</dc:creator>
  <cp:lastModifiedBy>Emma Soar</cp:lastModifiedBy>
  <cp:revision>44</cp:revision>
  <dcterms:created xsi:type="dcterms:W3CDTF">2015-01-05T20:58:20Z</dcterms:created>
  <dcterms:modified xsi:type="dcterms:W3CDTF">2020-05-13T17:02:43Z</dcterms:modified>
</cp:coreProperties>
</file>