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7" r:id="rId2"/>
    <p:sldId id="269" r:id="rId3"/>
    <p:sldId id="256" r:id="rId4"/>
    <p:sldId id="258" r:id="rId5"/>
    <p:sldId id="270" r:id="rId6"/>
    <p:sldId id="291" r:id="rId7"/>
    <p:sldId id="282" r:id="rId8"/>
    <p:sldId id="281" r:id="rId9"/>
    <p:sldId id="292" r:id="rId10"/>
    <p:sldId id="283" r:id="rId11"/>
    <p:sldId id="259" r:id="rId12"/>
    <p:sldId id="263" r:id="rId13"/>
    <p:sldId id="260" r:id="rId14"/>
    <p:sldId id="261" r:id="rId15"/>
    <p:sldId id="271" r:id="rId16"/>
    <p:sldId id="267" r:id="rId17"/>
    <p:sldId id="272" r:id="rId18"/>
    <p:sldId id="268" r:id="rId19"/>
    <p:sldId id="279" r:id="rId20"/>
    <p:sldId id="273" r:id="rId21"/>
    <p:sldId id="276" r:id="rId22"/>
    <p:sldId id="289" r:id="rId23"/>
    <p:sldId id="290" r:id="rId24"/>
    <p:sldId id="277" r:id="rId25"/>
    <p:sldId id="278" r:id="rId26"/>
    <p:sldId id="286" r:id="rId27"/>
    <p:sldId id="285" r:id="rId28"/>
    <p:sldId id="288" r:id="rId29"/>
    <p:sldId id="287" r:id="rId30"/>
    <p:sldId id="274" r:id="rId31"/>
    <p:sldId id="304" r:id="rId32"/>
    <p:sldId id="309" r:id="rId33"/>
    <p:sldId id="305" r:id="rId34"/>
    <p:sldId id="307" r:id="rId35"/>
    <p:sldId id="308" r:id="rId36"/>
    <p:sldId id="306" r:id="rId37"/>
    <p:sldId id="293" r:id="rId38"/>
    <p:sldId id="310" r:id="rId39"/>
    <p:sldId id="295" r:id="rId40"/>
    <p:sldId id="311" r:id="rId41"/>
    <p:sldId id="294" r:id="rId42"/>
    <p:sldId id="312" r:id="rId43"/>
    <p:sldId id="296" r:id="rId44"/>
    <p:sldId id="313" r:id="rId45"/>
    <p:sldId id="275" r:id="rId46"/>
    <p:sldId id="280" r:id="rId47"/>
    <p:sldId id="297" r:id="rId48"/>
    <p:sldId id="298" r:id="rId49"/>
    <p:sldId id="299" r:id="rId50"/>
    <p:sldId id="300" r:id="rId51"/>
    <p:sldId id="301" r:id="rId52"/>
    <p:sldId id="302" r:id="rId53"/>
    <p:sldId id="303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84" autoAdjust="0"/>
    <p:restoredTop sz="94660"/>
  </p:normalViewPr>
  <p:slideViewPr>
    <p:cSldViewPr snapToGrid="0">
      <p:cViewPr varScale="1">
        <p:scale>
          <a:sx n="97" d="100"/>
          <a:sy n="97" d="100"/>
        </p:scale>
        <p:origin x="5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47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660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15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580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797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50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02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418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198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30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970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49872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060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125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911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608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3098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223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E529003-129A-44D2-BE1D-4B0637C0A722}" type="datetimeFigureOut">
              <a:rPr lang="en-GB" smtClean="0"/>
              <a:t>25/03/2020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A504A17-DEFE-451B-BD1E-959B818DBF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792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It is suggested that you complete no more than two of these arithmetic slides a day.</a:t>
            </a:r>
            <a:br>
              <a:rPr lang="en-US" sz="4400"/>
            </a:br>
            <a:r>
              <a:rPr lang="en-US" sz="4400"/>
              <a:t>Complete the activities and send pictures when you can of any work you are doing. </a:t>
            </a:r>
          </a:p>
        </p:txBody>
      </p:sp>
    </p:spTree>
    <p:extLst>
      <p:ext uri="{BB962C8B-B14F-4D97-AF65-F5344CB8AC3E}">
        <p14:creationId xmlns:p14="http://schemas.microsoft.com/office/powerpoint/2010/main" val="4154979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Addition and Subtraction</a:t>
            </a:r>
          </a:p>
        </p:txBody>
      </p:sp>
    </p:spTree>
    <p:extLst>
      <p:ext uri="{BB962C8B-B14F-4D97-AF65-F5344CB8AC3E}">
        <p14:creationId xmlns:p14="http://schemas.microsoft.com/office/powerpoint/2010/main" val="1281283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3966" y="811797"/>
            <a:ext cx="99756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</a:rPr>
              <a:t>1) 8374 - 2394=        9) 7362  - 3823=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2) 4592 - 1932=        10) 5323 - 2114=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3) 6231 - 938=          11) 9827 – 2834=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4) 4527 - 3290=        12) 2837 – 1384=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5) 9423 - 3428=        13) 7364 – 3849=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6) 2394 - 1293=        14) 5692 – 2019=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7) 7394 - 2934=        15) 7119 – 3856=</a:t>
            </a:r>
          </a:p>
          <a:p>
            <a:r>
              <a:rPr lang="en-GB" sz="4000" dirty="0">
                <a:solidFill>
                  <a:srgbClr val="000000"/>
                </a:solidFill>
              </a:rPr>
              <a:t>8) 9384 - 1232=        16) 3945 – 1394= </a:t>
            </a:r>
          </a:p>
        </p:txBody>
      </p:sp>
    </p:spTree>
    <p:extLst>
      <p:ext uri="{BB962C8B-B14F-4D97-AF65-F5344CB8AC3E}">
        <p14:creationId xmlns:p14="http://schemas.microsoft.com/office/powerpoint/2010/main" val="3177989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3876" y="0"/>
            <a:ext cx="7602389" cy="58971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1) 4837 + 3928=      9) 2948 + 5632=</a:t>
            </a:r>
          </a:p>
          <a:p>
            <a:pPr marL="0" indent="0">
              <a:buNone/>
            </a:pPr>
            <a:r>
              <a:rPr lang="en-GB" sz="2400" dirty="0"/>
              <a:t>2) 3874 + 2193=     10) 1476 + 6743=</a:t>
            </a:r>
          </a:p>
          <a:p>
            <a:pPr marL="0" indent="0">
              <a:buNone/>
            </a:pPr>
            <a:r>
              <a:rPr lang="en-GB" sz="2400" dirty="0"/>
              <a:t>3) 1993 + 5673=     11) 3948 + 2934= </a:t>
            </a:r>
          </a:p>
          <a:p>
            <a:pPr marL="0" indent="0">
              <a:buNone/>
            </a:pPr>
            <a:r>
              <a:rPr lang="en-GB" sz="2400" dirty="0"/>
              <a:t>4) 2934 + 4839=     12) 2934 + 1234=</a:t>
            </a:r>
          </a:p>
          <a:p>
            <a:pPr marL="0" indent="0">
              <a:buNone/>
            </a:pPr>
            <a:r>
              <a:rPr lang="en-GB" sz="2400" dirty="0"/>
              <a:t>5) 8734 + 2394=     13) 8173 + 8273= </a:t>
            </a:r>
          </a:p>
          <a:p>
            <a:pPr marL="0" indent="0">
              <a:buNone/>
            </a:pPr>
            <a:r>
              <a:rPr lang="en-GB" sz="2400" dirty="0"/>
              <a:t>6) 2345 + 893=       14) 7283 + 4563=</a:t>
            </a:r>
          </a:p>
          <a:p>
            <a:pPr marL="0" indent="0">
              <a:buNone/>
            </a:pPr>
            <a:r>
              <a:rPr lang="en-GB" sz="2400" dirty="0"/>
              <a:t>7) 4934 + 1342=     15) 6283 + 2945=</a:t>
            </a:r>
          </a:p>
          <a:p>
            <a:pPr marL="0" indent="0">
              <a:buNone/>
            </a:pPr>
            <a:r>
              <a:rPr lang="en-GB" sz="2400" dirty="0"/>
              <a:t>8) 7293 + 1932=     16) 3984 + 4956=</a:t>
            </a:r>
          </a:p>
        </p:txBody>
      </p:sp>
    </p:spTree>
    <p:extLst>
      <p:ext uri="{BB962C8B-B14F-4D97-AF65-F5344CB8AC3E}">
        <p14:creationId xmlns:p14="http://schemas.microsoft.com/office/powerpoint/2010/main" val="2659662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723177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9078" y="960814"/>
            <a:ext cx="6247722" cy="4830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1)543 x 35=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2)262 x 24=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3)843 x 37=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4)925 x 36=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5) 327 x 42=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6)836 x 64=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7) 7654 x 26=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8) 4237 x 52=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cap="all" dirty="0"/>
          </a:p>
        </p:txBody>
      </p:sp>
    </p:spTree>
    <p:extLst>
      <p:ext uri="{BB962C8B-B14F-4D97-AF65-F5344CB8AC3E}">
        <p14:creationId xmlns:p14="http://schemas.microsoft.com/office/powerpoint/2010/main" val="391087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80BB8B9-217F-4DCC-9FBD-2876278B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609D8CDD-FE26-4664-A535-825D83F15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ounded Rectangle 12">
            <a:extLst>
              <a:ext uri="{FF2B5EF4-FFF2-40B4-BE49-F238E27FC236}">
                <a16:creationId xmlns:a16="http://schemas.microsoft.com/office/drawing/2014/main" id="{17D77369-714C-4CDE-BD71-7B743B4CE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4597" y="643467"/>
            <a:ext cx="10742806" cy="5564129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8338"/>
          <a:stretch/>
        </p:blipFill>
        <p:spPr>
          <a:xfrm>
            <a:off x="1113853" y="1054249"/>
            <a:ext cx="9797961" cy="4676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A68D9ED-CF29-48C2-8EED-C9ABF22E7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346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59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80BB8B9-217F-4DCC-9FBD-2876278B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609D8CDD-FE26-4664-A535-825D83F15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ounded Rectangle 12">
            <a:extLst>
              <a:ext uri="{FF2B5EF4-FFF2-40B4-BE49-F238E27FC236}">
                <a16:creationId xmlns:a16="http://schemas.microsoft.com/office/drawing/2014/main" id="{17D77369-714C-4CDE-BD71-7B743B4CE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4597" y="643467"/>
            <a:ext cx="10742806" cy="5564129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6243" b="1"/>
          <a:stretch/>
        </p:blipFill>
        <p:spPr>
          <a:xfrm>
            <a:off x="1113853" y="1054249"/>
            <a:ext cx="9797961" cy="4676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A68D9ED-CF29-48C2-8EED-C9ABF22E7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346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56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80BB8B9-217F-4DCC-9FBD-2876278B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609D8CDD-FE26-4664-A535-825D83F15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ounded Rectangle 12">
            <a:extLst>
              <a:ext uri="{FF2B5EF4-FFF2-40B4-BE49-F238E27FC236}">
                <a16:creationId xmlns:a16="http://schemas.microsoft.com/office/drawing/2014/main" id="{17D77369-714C-4CDE-BD71-7B743B4CE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4597" y="643467"/>
            <a:ext cx="10742806" cy="5564129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407" r="5361" b="2"/>
          <a:stretch/>
        </p:blipFill>
        <p:spPr>
          <a:xfrm>
            <a:off x="1113853" y="1054249"/>
            <a:ext cx="9797961" cy="4676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A68D9ED-CF29-48C2-8EED-C9ABF22E7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346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657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33" name="Rectangle 23">
            <a:extLst>
              <a:ext uri="{FF2B5EF4-FFF2-40B4-BE49-F238E27FC236}">
                <a16:creationId xmlns:a16="http://schemas.microsoft.com/office/drawing/2014/main" id="{580BB8B9-217F-4DCC-9FBD-2876278B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2">
            <a:extLst>
              <a:ext uri="{FF2B5EF4-FFF2-40B4-BE49-F238E27FC236}">
                <a16:creationId xmlns:a16="http://schemas.microsoft.com/office/drawing/2014/main" id="{609D8CDD-FE26-4664-A535-825D83F15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ounded Rectangle 12">
            <a:extLst>
              <a:ext uri="{FF2B5EF4-FFF2-40B4-BE49-F238E27FC236}">
                <a16:creationId xmlns:a16="http://schemas.microsoft.com/office/drawing/2014/main" id="{17D77369-714C-4CDE-BD71-7B743B4CE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4597" y="643467"/>
            <a:ext cx="10742806" cy="5564129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764" r="10192"/>
          <a:stretch/>
        </p:blipFill>
        <p:spPr>
          <a:xfrm>
            <a:off x="1113853" y="1054249"/>
            <a:ext cx="9797961" cy="4676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A68D9ED-CF29-48C2-8EED-C9ABF22E7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346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518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9078" y="960814"/>
            <a:ext cx="6247722" cy="4830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1) 234 x 10=               9) 6728 x 10= 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2) 92 x 10=               10) 4723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3) 25 x 10=                11) 938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4) 837 x 10=              12) 1398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5) 283 x 10                13) 829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6) 923 x 10=              14) 2983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7) 621 x 10=              15) 928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 dirty="0"/>
              <a:t>8) 9231 x 10=            16) 8293 x 10=</a:t>
            </a:r>
          </a:p>
        </p:txBody>
      </p:sp>
      <p:sp>
        <p:nvSpPr>
          <p:cNvPr id="6" name="Rectangle 5"/>
          <p:cNvSpPr/>
          <p:nvPr/>
        </p:nvSpPr>
        <p:spPr>
          <a:xfrm>
            <a:off x="9387713" y="1790530"/>
            <a:ext cx="2313957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17) 23 x 10=</a:t>
            </a:r>
          </a:p>
          <a:p>
            <a:pPr>
              <a:spcAft>
                <a:spcPts val="600"/>
              </a:spcAft>
            </a:pPr>
            <a:r>
              <a:rPr lang="en-GB" dirty="0"/>
              <a:t>18)12 x 10=              </a:t>
            </a:r>
          </a:p>
          <a:p>
            <a:pPr>
              <a:spcAft>
                <a:spcPts val="600"/>
              </a:spcAft>
            </a:pPr>
            <a:r>
              <a:rPr lang="en-GB" dirty="0"/>
              <a:t>19) 282 x 10=            </a:t>
            </a:r>
          </a:p>
          <a:p>
            <a:pPr>
              <a:spcAft>
                <a:spcPts val="600"/>
              </a:spcAft>
            </a:pPr>
            <a:r>
              <a:rPr lang="en-GB" dirty="0"/>
              <a:t>20) 928 x 10=              </a:t>
            </a:r>
          </a:p>
          <a:p>
            <a:pPr>
              <a:spcAft>
                <a:spcPts val="600"/>
              </a:spcAft>
            </a:pPr>
            <a:r>
              <a:rPr lang="en-GB" dirty="0"/>
              <a:t>21) 112 x 10</a:t>
            </a:r>
          </a:p>
          <a:p>
            <a:pPr>
              <a:spcAft>
                <a:spcPts val="600"/>
              </a:spcAft>
            </a:pPr>
            <a:r>
              <a:rPr lang="en-GB" dirty="0"/>
              <a:t>22) 7263 x 10=</a:t>
            </a:r>
          </a:p>
          <a:p>
            <a:pPr>
              <a:spcAft>
                <a:spcPts val="600"/>
              </a:spcAft>
            </a:pPr>
            <a:r>
              <a:rPr lang="en-GB" dirty="0"/>
              <a:t>23) 6213 x 10=</a:t>
            </a:r>
          </a:p>
          <a:p>
            <a:pPr>
              <a:spcAft>
                <a:spcPts val="600"/>
              </a:spcAft>
            </a:pPr>
            <a:r>
              <a:rPr lang="en-GB" dirty="0"/>
              <a:t>24) 883 x 10=</a:t>
            </a:r>
          </a:p>
        </p:txBody>
      </p:sp>
    </p:spTree>
    <p:extLst>
      <p:ext uri="{BB962C8B-B14F-4D97-AF65-F5344CB8AC3E}">
        <p14:creationId xmlns:p14="http://schemas.microsoft.com/office/powerpoint/2010/main" val="28927994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9078" y="960814"/>
            <a:ext cx="6247722" cy="48303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1) 189 x 100=          9) 3 x 100=                17) 294 x 1000=</a:t>
            </a:r>
          </a:p>
          <a:p>
            <a:pPr marL="0" indent="0">
              <a:buNone/>
            </a:pPr>
            <a:r>
              <a:rPr lang="en-GB" sz="1800"/>
              <a:t>2) 389 x 100=          10) 9899 x 100=       18) 12 x 1000=</a:t>
            </a:r>
          </a:p>
          <a:p>
            <a:pPr marL="0" indent="0">
              <a:buNone/>
            </a:pPr>
            <a:r>
              <a:rPr lang="en-GB" sz="1800"/>
              <a:t>3) 9 x 100=              11) 7622 x 100=       19) 1 x 1000=</a:t>
            </a:r>
          </a:p>
          <a:p>
            <a:pPr marL="0" indent="0">
              <a:buNone/>
            </a:pPr>
            <a:r>
              <a:rPr lang="en-GB" sz="1800"/>
              <a:t>4) 5632 x 100=        12) 1823 x 100=       20) 40 x 1000=</a:t>
            </a:r>
          </a:p>
          <a:p>
            <a:pPr marL="0" indent="0">
              <a:buNone/>
            </a:pPr>
            <a:r>
              <a:rPr lang="en-GB" sz="1800"/>
              <a:t>5) 82 x 100=            13) 89 x 100=            21) 77 x 1000=</a:t>
            </a:r>
          </a:p>
          <a:p>
            <a:pPr marL="0" indent="0">
              <a:buNone/>
            </a:pPr>
            <a:r>
              <a:rPr lang="en-GB" sz="1800"/>
              <a:t>6) 392 x 100=          14) 2893 x 100=</a:t>
            </a:r>
          </a:p>
          <a:p>
            <a:pPr marL="0" indent="0">
              <a:buNone/>
            </a:pPr>
            <a:r>
              <a:rPr lang="en-GB" sz="1800"/>
              <a:t>7) 456 x 100=          15) 1923 x 100=</a:t>
            </a:r>
          </a:p>
          <a:p>
            <a:pPr marL="0" indent="0">
              <a:buNone/>
            </a:pPr>
            <a:r>
              <a:rPr lang="en-GB" sz="1800"/>
              <a:t>8) 8521 x 100=        16) 283 x 100</a:t>
            </a:r>
          </a:p>
          <a:p>
            <a:pPr marL="0" indent="0">
              <a:buNone/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696864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9078" y="960814"/>
            <a:ext cx="6247722" cy="4830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1) 200 x 2=            9) 600 x 80=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2) 200 x 4=            10) 700 x 40=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3) 200 x 30=          11) 900 x 60=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4) 200 x 80=           12) 500 x 40=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5) 200 x 60=           13) 600 x 60=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6) 900 x 5=              14) 300 x 40=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7) 300 x 3=              15) 900 x 90=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8) 400 x 50=            16) 700 x 300=</a:t>
            </a:r>
          </a:p>
        </p:txBody>
      </p:sp>
    </p:spTree>
    <p:extLst>
      <p:ext uri="{BB962C8B-B14F-4D97-AF65-F5344CB8AC3E}">
        <p14:creationId xmlns:p14="http://schemas.microsoft.com/office/powerpoint/2010/main" val="11395852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9078" y="960814"/>
            <a:ext cx="6247722" cy="4830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1) 400 x 2=            9) 300 x 80=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2) 200 x 70=         10) 400 x 40=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3) 200 x 10=          11) 900 x 20=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4) 300 x 90=           12) 600 x 40=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5) 400 x 60=           13) 700 x 60=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6) 600 x 5=             14) 900 x 10=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7) 400 x 30=           15) 800 x 50=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cap="all"/>
              <a:t>8) 700 x 50=           16)800 x 70=</a:t>
            </a:r>
          </a:p>
        </p:txBody>
      </p:sp>
    </p:spTree>
    <p:extLst>
      <p:ext uri="{BB962C8B-B14F-4D97-AF65-F5344CB8AC3E}">
        <p14:creationId xmlns:p14="http://schemas.microsoft.com/office/powerpoint/2010/main" val="3819574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Division</a:t>
            </a:r>
          </a:p>
        </p:txBody>
      </p:sp>
    </p:spTree>
    <p:extLst>
      <p:ext uri="{BB962C8B-B14F-4D97-AF65-F5344CB8AC3E}">
        <p14:creationId xmlns:p14="http://schemas.microsoft.com/office/powerpoint/2010/main" val="2522633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9078" y="960814"/>
            <a:ext cx="6247722" cy="48303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1) 58 / 2=           9) 62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2) 44 / 2=          10) 102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3) 82 / 2=          11) 28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4) 80 / 2=          12) 88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5) 76 / 2=           13) 90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6) 38 / 2=           14) 72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7) 94 / 2=           15) 84  / 2=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2400" cap="all" dirty="0"/>
              <a:t>8) 38 / 2=           16) 134 / 2=</a:t>
            </a:r>
          </a:p>
        </p:txBody>
      </p:sp>
    </p:spTree>
    <p:extLst>
      <p:ext uri="{BB962C8B-B14F-4D97-AF65-F5344CB8AC3E}">
        <p14:creationId xmlns:p14="http://schemas.microsoft.com/office/powerpoint/2010/main" val="4276930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Place Value</a:t>
            </a:r>
          </a:p>
        </p:txBody>
      </p:sp>
    </p:spTree>
    <p:extLst>
      <p:ext uri="{BB962C8B-B14F-4D97-AF65-F5344CB8AC3E}">
        <p14:creationId xmlns:p14="http://schemas.microsoft.com/office/powerpoint/2010/main" val="1118341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3217" y="960814"/>
            <a:ext cx="7474225" cy="4830385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GB" sz="2400" dirty="0"/>
              <a:t>Round these numbers to the nearest 100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1) 2234           2) 9283       3) 3411        4) 1892</a:t>
            </a:r>
          </a:p>
          <a:p>
            <a:pPr marL="0" indent="0">
              <a:buNone/>
            </a:pPr>
            <a:r>
              <a:rPr lang="en-GB" sz="2400" dirty="0"/>
              <a:t>5) 76,384        6) 23,342     7) 234,938    8) 38,188</a:t>
            </a:r>
          </a:p>
          <a:p>
            <a:pPr marL="0" indent="0">
              <a:buNone/>
            </a:pPr>
            <a:r>
              <a:rPr lang="en-GB" sz="2400" dirty="0"/>
              <a:t>9) 983,234     10) 45,222      11) 9384      12) 12,384</a:t>
            </a:r>
          </a:p>
          <a:p>
            <a:pPr marL="0" indent="0">
              <a:buNone/>
            </a:pPr>
            <a:r>
              <a:rPr lang="en-GB" sz="2400" dirty="0"/>
              <a:t>13) 67,234     14) 892,345    15) 2335      16) 89,234</a:t>
            </a:r>
          </a:p>
          <a:p>
            <a:pPr marL="0" indent="0">
              <a:buNone/>
            </a:pPr>
            <a:r>
              <a:rPr lang="en-GB" sz="2400" dirty="0"/>
              <a:t>17) 3234         18) 76,987      19) 6890      20) 10,384</a:t>
            </a:r>
          </a:p>
        </p:txBody>
      </p:sp>
      <p:sp>
        <p:nvSpPr>
          <p:cNvPr id="4" name="Rectangle 3"/>
          <p:cNvSpPr/>
          <p:nvPr/>
        </p:nvSpPr>
        <p:spPr>
          <a:xfrm>
            <a:off x="3437010" y="11537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714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4191" y="960814"/>
            <a:ext cx="7012609" cy="48303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Round these numbers to the nearest 10,000</a:t>
            </a:r>
          </a:p>
          <a:p>
            <a:pPr marL="0" indent="0">
              <a:buNone/>
            </a:pPr>
            <a:r>
              <a:rPr lang="en-GB" sz="2400" dirty="0"/>
              <a:t>1) 322,273         2) 22,283          3) 34,872  </a:t>
            </a:r>
          </a:p>
          <a:p>
            <a:pPr marL="0" indent="0">
              <a:buNone/>
            </a:pPr>
            <a:r>
              <a:rPr lang="en-GB" sz="2400" dirty="0"/>
              <a:t>4) 123,342         5) 19,283          6) 18,374</a:t>
            </a:r>
          </a:p>
          <a:p>
            <a:pPr marL="0" indent="0">
              <a:buNone/>
            </a:pPr>
            <a:r>
              <a:rPr lang="en-GB" sz="2400" dirty="0"/>
              <a:t>7) 92,342           8) 42,685          9) 13,485</a:t>
            </a:r>
          </a:p>
          <a:p>
            <a:pPr marL="0" indent="0">
              <a:buNone/>
            </a:pPr>
            <a:r>
              <a:rPr lang="en-GB" sz="2400" dirty="0"/>
              <a:t>10) 48,253        11)992,345        12) 1,384,235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830013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Decimals</a:t>
            </a:r>
          </a:p>
        </p:txBody>
      </p:sp>
    </p:spTree>
    <p:extLst>
      <p:ext uri="{BB962C8B-B14F-4D97-AF65-F5344CB8AC3E}">
        <p14:creationId xmlns:p14="http://schemas.microsoft.com/office/powerpoint/2010/main" val="2777217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9078" y="960814"/>
            <a:ext cx="6247722" cy="48303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1) 3.45 + 7.89 =          9) 12.34 + 56.47=</a:t>
            </a:r>
          </a:p>
          <a:p>
            <a:pPr marL="0" indent="0">
              <a:buNone/>
            </a:pPr>
            <a:r>
              <a:rPr lang="en-GB" sz="2400" dirty="0"/>
              <a:t>2) 9.34 + 4.56=          10) 73.34 + 56.78=</a:t>
            </a:r>
          </a:p>
          <a:p>
            <a:pPr marL="0" indent="0">
              <a:buNone/>
            </a:pPr>
            <a:r>
              <a:rPr lang="en-GB" sz="2400" dirty="0"/>
              <a:t>3) 3.47 + 8.34=          11) 78.39 + 3.4= </a:t>
            </a:r>
          </a:p>
          <a:p>
            <a:pPr marL="0" indent="0">
              <a:buNone/>
            </a:pPr>
            <a:r>
              <a:rPr lang="en-GB" sz="2400" dirty="0"/>
              <a:t>4) 1.23 + 4.35=          12) 9.23 + 5.67= </a:t>
            </a:r>
          </a:p>
          <a:p>
            <a:pPr marL="0" indent="0">
              <a:buNone/>
            </a:pPr>
            <a:r>
              <a:rPr lang="en-GB" sz="2400" dirty="0"/>
              <a:t>5) 6.34 + 5.64=          13) 2.39 + 6.38= </a:t>
            </a:r>
          </a:p>
          <a:p>
            <a:pPr marL="0" indent="0">
              <a:buNone/>
            </a:pPr>
            <a:r>
              <a:rPr lang="en-GB" sz="2400" dirty="0"/>
              <a:t>6) 7.23 + 3.26=          14) 1.28 + 9.03=</a:t>
            </a:r>
          </a:p>
          <a:p>
            <a:pPr marL="0" indent="0">
              <a:buNone/>
            </a:pPr>
            <a:r>
              <a:rPr lang="en-GB" sz="2400" dirty="0"/>
              <a:t>7) 1.56 + 7.86=          15) 2.87 + 1.34=</a:t>
            </a:r>
          </a:p>
          <a:p>
            <a:pPr marL="0" indent="0">
              <a:buNone/>
            </a:pPr>
            <a:r>
              <a:rPr lang="en-GB" sz="2400" dirty="0"/>
              <a:t>8) 23.56 + 12.83=     16) 6.84 + 8.45=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960526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243650"/>
            <a:ext cx="10261596" cy="436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562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93274B0C-1CB3-4AA4-A183-20B7FE5DB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E640319-3BB6-49BF-BAF4-D63FEC73E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80BB8B9-217F-4DCC-9FBD-2876278B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609D8CDD-FE26-4664-A535-825D83F15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ounded Rectangle 12">
            <a:extLst>
              <a:ext uri="{FF2B5EF4-FFF2-40B4-BE49-F238E27FC236}">
                <a16:creationId xmlns:a16="http://schemas.microsoft.com/office/drawing/2014/main" id="{17D77369-714C-4CDE-BD71-7B743B4CEE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4597" y="643467"/>
            <a:ext cx="10742806" cy="5564129"/>
          </a:xfrm>
          <a:prstGeom prst="roundRect">
            <a:avLst>
              <a:gd name="adj" fmla="val 444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</a:pPr>
            <a:endParaRPr lang="en-US" sz="3200" cap="all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7290"/>
          <a:stretch/>
        </p:blipFill>
        <p:spPr>
          <a:xfrm>
            <a:off x="1113853" y="1054249"/>
            <a:ext cx="9797961" cy="46765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A68D9ED-CF29-48C2-8EED-C9ABF22E7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3469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51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9078" y="960814"/>
            <a:ext cx="6247722" cy="48303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1) 2.2 x 10=         9) 23.6 x 10=</a:t>
            </a:r>
          </a:p>
          <a:p>
            <a:pPr marL="0" indent="0">
              <a:buNone/>
            </a:pPr>
            <a:r>
              <a:rPr lang="en-GB" sz="2400" dirty="0"/>
              <a:t>2) 1.4 x 10=         10) 4.37 x 10=</a:t>
            </a:r>
          </a:p>
          <a:p>
            <a:pPr marL="0" indent="0">
              <a:buNone/>
            </a:pPr>
            <a:r>
              <a:rPr lang="en-GB" sz="2400" dirty="0"/>
              <a:t>3) 8.2 x 10=        11) 62.31 x 10=</a:t>
            </a:r>
          </a:p>
          <a:p>
            <a:pPr marL="0" indent="0">
              <a:buNone/>
            </a:pPr>
            <a:r>
              <a:rPr lang="en-GB" sz="2400" dirty="0"/>
              <a:t>4) 4.34 x 10=        12) 9.23 x 10=</a:t>
            </a:r>
          </a:p>
          <a:p>
            <a:pPr marL="0" indent="0">
              <a:buNone/>
            </a:pPr>
            <a:r>
              <a:rPr lang="en-GB" sz="2400" dirty="0"/>
              <a:t>5) 3.5 x 10=</a:t>
            </a:r>
          </a:p>
          <a:p>
            <a:pPr marL="0" indent="0">
              <a:buNone/>
            </a:pPr>
            <a:r>
              <a:rPr lang="en-GB" sz="2400" dirty="0"/>
              <a:t>6) 21.4 x 10=</a:t>
            </a:r>
          </a:p>
          <a:p>
            <a:pPr marL="0" indent="0">
              <a:buNone/>
            </a:pPr>
            <a:r>
              <a:rPr lang="en-GB" sz="2400" dirty="0"/>
              <a:t>7) 1.12 x 10=</a:t>
            </a:r>
          </a:p>
          <a:p>
            <a:pPr marL="0" indent="0">
              <a:buNone/>
            </a:pPr>
            <a:r>
              <a:rPr lang="en-GB" sz="2400" dirty="0"/>
              <a:t>8) 4.77 x 10=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169144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3F012C5-2940-4F3E-BB5E-B8B2C9E82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37C977-E7E3-44AC-AEC8-2E2764190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13876" cy="6858000"/>
          </a:xfrm>
          <a:prstGeom prst="rect">
            <a:avLst/>
          </a:prstGeom>
          <a:ln>
            <a:noFill/>
          </a:ln>
          <a:effectLst>
            <a:outerShdw blurRad="889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0DF37D-86A3-45DB-B1C1-580462D4B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37" b="73004"/>
          <a:stretch/>
        </p:blipFill>
        <p:spPr>
          <a:xfrm>
            <a:off x="1" y="-2"/>
            <a:ext cx="3321978" cy="219679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9078" y="960814"/>
            <a:ext cx="6247722" cy="48303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1) 2.3 x 100=         9) 2.56 x 100=</a:t>
            </a:r>
          </a:p>
          <a:p>
            <a:pPr marL="0" indent="0">
              <a:buNone/>
            </a:pPr>
            <a:r>
              <a:rPr lang="en-GB" sz="2400" dirty="0"/>
              <a:t>2) 3.4 x 100=         10) 41.7 x 100=</a:t>
            </a:r>
          </a:p>
          <a:p>
            <a:pPr marL="0" indent="0">
              <a:buNone/>
            </a:pPr>
            <a:r>
              <a:rPr lang="en-GB" sz="2400" dirty="0"/>
              <a:t>3) 8.22 x 100=        11) 6.21 x 100=</a:t>
            </a:r>
          </a:p>
          <a:p>
            <a:pPr marL="0" indent="0">
              <a:buNone/>
            </a:pPr>
            <a:r>
              <a:rPr lang="en-GB" sz="2400" dirty="0"/>
              <a:t>4) 9.34 x 100=        12) 6.789 x 100=</a:t>
            </a:r>
          </a:p>
          <a:p>
            <a:pPr marL="0" indent="0">
              <a:buNone/>
            </a:pPr>
            <a:r>
              <a:rPr lang="en-GB" sz="2400" dirty="0"/>
              <a:t>5) 34.5 x 100=</a:t>
            </a:r>
          </a:p>
          <a:p>
            <a:pPr marL="0" indent="0">
              <a:buNone/>
            </a:pPr>
            <a:r>
              <a:rPr lang="en-GB" sz="2400" dirty="0"/>
              <a:t>6) 2.34 x 100=</a:t>
            </a:r>
          </a:p>
          <a:p>
            <a:pPr marL="0" indent="0">
              <a:buNone/>
            </a:pPr>
            <a:r>
              <a:rPr lang="en-GB" sz="2400" dirty="0"/>
              <a:t>7) 11.3 x 100=</a:t>
            </a:r>
          </a:p>
          <a:p>
            <a:pPr marL="0" indent="0">
              <a:buNone/>
            </a:pPr>
            <a:r>
              <a:rPr lang="en-GB" sz="2400" dirty="0"/>
              <a:t>8) 45.7 x 100=</a:t>
            </a:r>
          </a:p>
          <a:p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7177870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192341"/>
            <a:ext cx="10261596" cy="446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670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1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243650"/>
            <a:ext cx="10261596" cy="436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82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115379"/>
            <a:ext cx="10261596" cy="461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7473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205169"/>
            <a:ext cx="10261596" cy="443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118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Fractions</a:t>
            </a:r>
          </a:p>
        </p:txBody>
      </p:sp>
    </p:spTree>
    <p:extLst>
      <p:ext uri="{BB962C8B-B14F-4D97-AF65-F5344CB8AC3E}">
        <p14:creationId xmlns:p14="http://schemas.microsoft.com/office/powerpoint/2010/main" val="2539665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086" y="420187"/>
            <a:ext cx="2528480" cy="60960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884" y="594495"/>
            <a:ext cx="2604415" cy="320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5359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9306" y="382089"/>
            <a:ext cx="2454865" cy="60119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7216" y="1151300"/>
            <a:ext cx="2925264" cy="357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068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734" y="232545"/>
            <a:ext cx="2676934" cy="64282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678" y="847453"/>
            <a:ext cx="3318510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13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861" y="438013"/>
            <a:ext cx="2855459" cy="559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001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828" y="359908"/>
            <a:ext cx="1748246" cy="6325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1498" y="1422899"/>
            <a:ext cx="2770959" cy="373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8225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7161" y="309698"/>
            <a:ext cx="3035890" cy="624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253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166688"/>
            <a:ext cx="10261596" cy="451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2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2387" y="444001"/>
            <a:ext cx="2746058" cy="570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573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115379"/>
            <a:ext cx="10261596" cy="461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590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141" y="213633"/>
            <a:ext cx="3463562" cy="644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969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243650"/>
            <a:ext cx="10261596" cy="436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5165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328" y="245608"/>
            <a:ext cx="2750684" cy="61846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5691" y="1194162"/>
            <a:ext cx="2906504" cy="349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015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01" y="1179515"/>
            <a:ext cx="10261596" cy="448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717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693" y="211183"/>
            <a:ext cx="2311922" cy="57716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6727" y="758326"/>
            <a:ext cx="2747882" cy="343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745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Percentages</a:t>
            </a:r>
          </a:p>
        </p:txBody>
      </p:sp>
    </p:spTree>
    <p:extLst>
      <p:ext uri="{BB962C8B-B14F-4D97-AF65-F5344CB8AC3E}">
        <p14:creationId xmlns:p14="http://schemas.microsoft.com/office/powerpoint/2010/main" val="35456370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55185833-50A1-4075-9C90-F6E7B153A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48F57D9-4797-4D7F-B4C3-17628994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C35C972-32F5-4997-A58E-4602336B1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BD3B4A96-4B85-43E7-B816-CBDF9F0F1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18190" r="-1" b="8964"/>
          <a:stretch/>
        </p:blipFill>
        <p:spPr>
          <a:xfrm>
            <a:off x="20" y="-4679"/>
            <a:ext cx="6094386" cy="41877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10593" r="-1" b="10460"/>
          <a:stretch/>
        </p:blipFill>
        <p:spPr>
          <a:xfrm>
            <a:off x="6094410" y="-4679"/>
            <a:ext cx="6097589" cy="4187739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DBA7D21-D854-408A-BB51-05AA3AB42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3258" y="-2"/>
            <a:ext cx="82296" cy="4197096"/>
          </a:xfrm>
          <a:prstGeom prst="rect">
            <a:avLst/>
          </a:prstGeom>
          <a:gradFill flip="none" rotWithShape="1">
            <a:gsLst>
              <a:gs pos="84000">
                <a:srgbClr val="B5B5B5"/>
              </a:gs>
              <a:gs pos="60159">
                <a:srgbClr val="D5D5D5"/>
              </a:gs>
              <a:gs pos="50447">
                <a:srgbClr val="E6E6E6"/>
              </a:gs>
              <a:gs pos="44260">
                <a:srgbClr val="D5D5D5"/>
              </a:gs>
              <a:gs pos="15928">
                <a:srgbClr val="B5B5B5"/>
              </a:gs>
              <a:gs pos="7000">
                <a:srgbClr val="8A8A8A"/>
              </a:gs>
              <a:gs pos="0">
                <a:srgbClr val="BBBBBB"/>
              </a:gs>
              <a:gs pos="93000">
                <a:srgbClr val="8A8A8A"/>
              </a:gs>
              <a:gs pos="100000">
                <a:srgbClr val="BBBBB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980C2B5-DCB5-414E-ADCF-E81E6BE5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229100"/>
            <a:ext cx="12192000" cy="0"/>
          </a:xfrm>
          <a:prstGeom prst="line">
            <a:avLst/>
          </a:prstGeom>
          <a:ln w="82550" cap="sq">
            <a:solidFill>
              <a:srgbClr val="D9D9D9"/>
            </a:solidFill>
            <a:miter lim="800000"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BFBFB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2BBC4CE5-238C-480B-9A2E-518E22178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048" y="4437888"/>
            <a:ext cx="9899904" cy="11167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BIDMAS</a:t>
            </a:r>
          </a:p>
        </p:txBody>
      </p:sp>
    </p:spTree>
    <p:extLst>
      <p:ext uri="{BB962C8B-B14F-4D97-AF65-F5344CB8AC3E}">
        <p14:creationId xmlns:p14="http://schemas.microsoft.com/office/powerpoint/2010/main" val="8935805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id="{25496B42-CC46-4183-B481-887CD3E8C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758CE0-F916-4DCE-88D1-71430BE44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E2BA2D5-46A3-46C0-98C9-A072D543B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017" y="957486"/>
            <a:ext cx="3086637" cy="4940394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573895B-DA42-4260-AE1E-182BA4123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70382" y="957486"/>
            <a:ext cx="3707844" cy="31319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>
                <a:latin typeface="+mj-lt"/>
                <a:ea typeface="+mj-ea"/>
                <a:cs typeface="+mj-cs"/>
              </a:rPr>
              <a:t>Algebra</a:t>
            </a:r>
          </a:p>
        </p:txBody>
      </p:sp>
    </p:spTree>
    <p:extLst>
      <p:ext uri="{BB962C8B-B14F-4D97-AF65-F5344CB8AC3E}">
        <p14:creationId xmlns:p14="http://schemas.microsoft.com/office/powerpoint/2010/main" val="34089713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8200" y="965201"/>
            <a:ext cx="2815597" cy="491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218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0F0AC6-A89F-416B-9FA4-48E664065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1AA009-40AD-4098-8AE7-680CA35C6E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63B6C0C-65BB-4F38-9C8A-0892266F8B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9D77137-01B7-45E4-AA14-CD9E779B44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365957"/>
            <a:ext cx="10364452" cy="404142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/>
              <a:t>Time</a:t>
            </a:r>
          </a:p>
        </p:txBody>
      </p:sp>
    </p:spTree>
    <p:extLst>
      <p:ext uri="{BB962C8B-B14F-4D97-AF65-F5344CB8AC3E}">
        <p14:creationId xmlns:p14="http://schemas.microsoft.com/office/powerpoint/2010/main" val="3124288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2567" y="965201"/>
            <a:ext cx="6926863" cy="491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49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8952" y="965201"/>
            <a:ext cx="6714094" cy="491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854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277" y="965201"/>
            <a:ext cx="6601443" cy="491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69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1981535-B5AA-4E0C-ACE5-925CC19B2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97D060-AA7E-4411-BA62-28BD1EBD55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35250F-9475-4A7C-BD20-F3DD2BCA3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">
            <a:extLst>
              <a:ext uri="{FF2B5EF4-FFF2-40B4-BE49-F238E27FC236}">
                <a16:creationId xmlns:a16="http://schemas.microsoft.com/office/drawing/2014/main" id="{CCE9F723-9A0F-4D08-A318-9BECBA07D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3" y="321733"/>
            <a:ext cx="11548531" cy="6214534"/>
          </a:xfrm>
          <a:prstGeom prst="roundRect">
            <a:avLst>
              <a:gd name="adj" fmla="val 8642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C751CDD-D58E-46E4-9537-5DD051D62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8952" y="965201"/>
            <a:ext cx="6714094" cy="491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4973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1178</Words>
  <Application>Microsoft Macintosh PowerPoint</Application>
  <PresentationFormat>Widescreen</PresentationFormat>
  <Paragraphs>119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6" baseType="lpstr">
      <vt:lpstr>Arial</vt:lpstr>
      <vt:lpstr>Tw Cen MT</vt:lpstr>
      <vt:lpstr>Droplet</vt:lpstr>
      <vt:lpstr>It is suggested that you complete no more than two of these arithmetic slides a day. Complete the activities and send pictures when you can of any work you are doing. </vt:lpstr>
      <vt:lpstr>Addition and Subtraction</vt:lpstr>
      <vt:lpstr>PowerPoint Presentation</vt:lpstr>
      <vt:lpstr>PowerPoint Presentation</vt:lpstr>
      <vt:lpstr>Multiplication and Division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Division</vt:lpstr>
      <vt:lpstr>PowerPoint Presentation</vt:lpstr>
      <vt:lpstr>Place Value</vt:lpstr>
      <vt:lpstr>PowerPoint Presentation</vt:lpstr>
      <vt:lpstr>PowerPoint Presentation</vt:lpstr>
      <vt:lpstr>Decimals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Percentages</vt:lpstr>
      <vt:lpstr>BIDMAS</vt:lpstr>
      <vt:lpstr>PowerPoint Presentation</vt:lpstr>
      <vt:lpstr>PowerPoint Presentation</vt:lpstr>
      <vt:lpstr>Time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is suggested that you complete no more than two of these arithmetic slides a day. Complete the activities and send pictures when you can of any work you are doing. </dc:title>
  <dc:creator>Leighton-Scott, Alistair</dc:creator>
  <cp:lastModifiedBy>Leighton-Scott, Alistair</cp:lastModifiedBy>
  <cp:revision>1</cp:revision>
  <dcterms:created xsi:type="dcterms:W3CDTF">2020-03-23T11:47:26Z</dcterms:created>
  <dcterms:modified xsi:type="dcterms:W3CDTF">2020-03-25T10:38:19Z</dcterms:modified>
</cp:coreProperties>
</file>