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handoutMasterIdLst>
    <p:handoutMasterId r:id="rId25"/>
  </p:handoutMasterIdLst>
  <p:sldIdLst>
    <p:sldId id="256" r:id="rId5"/>
    <p:sldId id="367" r:id="rId6"/>
    <p:sldId id="368" r:id="rId7"/>
    <p:sldId id="266" r:id="rId8"/>
    <p:sldId id="257" r:id="rId9"/>
    <p:sldId id="261" r:id="rId10"/>
    <p:sldId id="262" r:id="rId11"/>
    <p:sldId id="265" r:id="rId12"/>
    <p:sldId id="283" r:id="rId13"/>
    <p:sldId id="362" r:id="rId14"/>
    <p:sldId id="365" r:id="rId15"/>
    <p:sldId id="364" r:id="rId16"/>
    <p:sldId id="301" r:id="rId17"/>
    <p:sldId id="269" r:id="rId18"/>
    <p:sldId id="258" r:id="rId19"/>
    <p:sldId id="270" r:id="rId20"/>
    <p:sldId id="272" r:id="rId21"/>
    <p:sldId id="273" r:id="rId22"/>
    <p:sldId id="369" r:id="rId23"/>
  </p:sldIdLst>
  <p:sldSz cx="12192000" cy="6858000"/>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4" d="100"/>
          <a:sy n="84" d="100"/>
        </p:scale>
        <p:origin x="970"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Masetti" userId="247798f6-2d07-48a8-a3a6-fdd46f124084" providerId="ADAL" clId="{ADF718DB-0BBC-40F8-9EAC-9C911C0EEC5D}"/>
    <pc:docChg chg="custSel modSld">
      <pc:chgData name="Jane Masetti" userId="247798f6-2d07-48a8-a3a6-fdd46f124084" providerId="ADAL" clId="{ADF718DB-0BBC-40F8-9EAC-9C911C0EEC5D}" dt="2023-09-28T15:42:16.388" v="164" actId="20577"/>
      <pc:docMkLst>
        <pc:docMk/>
      </pc:docMkLst>
      <pc:sldChg chg="modSp">
        <pc:chgData name="Jane Masetti" userId="247798f6-2d07-48a8-a3a6-fdd46f124084" providerId="ADAL" clId="{ADF718DB-0BBC-40F8-9EAC-9C911C0EEC5D}" dt="2023-09-28T15:42:16.388" v="164" actId="20577"/>
        <pc:sldMkLst>
          <pc:docMk/>
          <pc:sldMk cId="2650725643" sldId="272"/>
        </pc:sldMkLst>
        <pc:spChg chg="mod">
          <ac:chgData name="Jane Masetti" userId="247798f6-2d07-48a8-a3a6-fdd46f124084" providerId="ADAL" clId="{ADF718DB-0BBC-40F8-9EAC-9C911C0EEC5D}" dt="2023-09-28T15:42:16.388" v="164" actId="20577"/>
          <ac:spMkLst>
            <pc:docMk/>
            <pc:sldMk cId="2650725643" sldId="272"/>
            <ac:spMk id="6" creationId="{00000000-0000-0000-0000-000000000000}"/>
          </ac:spMkLst>
        </pc:spChg>
      </pc:sldChg>
      <pc:sldChg chg="modSp">
        <pc:chgData name="Jane Masetti" userId="247798f6-2d07-48a8-a3a6-fdd46f124084" providerId="ADAL" clId="{ADF718DB-0BBC-40F8-9EAC-9C911C0EEC5D}" dt="2023-09-28T13:01:38.910" v="150" actId="20577"/>
        <pc:sldMkLst>
          <pc:docMk/>
          <pc:sldMk cId="1086309167" sldId="283"/>
        </pc:sldMkLst>
        <pc:spChg chg="mod">
          <ac:chgData name="Jane Masetti" userId="247798f6-2d07-48a8-a3a6-fdd46f124084" providerId="ADAL" clId="{ADF718DB-0BBC-40F8-9EAC-9C911C0EEC5D}" dt="2023-09-28T13:01:38.910" v="150" actId="20577"/>
          <ac:spMkLst>
            <pc:docMk/>
            <pc:sldMk cId="1086309167" sldId="283"/>
            <ac:spMk id="2" creationId="{20C008A3-384A-4BCE-A5A5-A00E74331B8D}"/>
          </ac:spMkLst>
        </pc:spChg>
      </pc:sldChg>
      <pc:sldChg chg="modSp">
        <pc:chgData name="Jane Masetti" userId="247798f6-2d07-48a8-a3a6-fdd46f124084" providerId="ADAL" clId="{ADF718DB-0BBC-40F8-9EAC-9C911C0EEC5D}" dt="2023-09-28T12:58:49.934" v="42" actId="20577"/>
        <pc:sldMkLst>
          <pc:docMk/>
          <pc:sldMk cId="3109031735" sldId="364"/>
        </pc:sldMkLst>
        <pc:spChg chg="mod">
          <ac:chgData name="Jane Masetti" userId="247798f6-2d07-48a8-a3a6-fdd46f124084" providerId="ADAL" clId="{ADF718DB-0BBC-40F8-9EAC-9C911C0EEC5D}" dt="2023-09-28T12:58:49.934" v="42" actId="20577"/>
          <ac:spMkLst>
            <pc:docMk/>
            <pc:sldMk cId="3109031735" sldId="364"/>
            <ac:spMk id="2" creationId="{20C008A3-384A-4BCE-A5A5-A00E74331B8D}"/>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B2BE8694-72FE-4A2F-B371-D65D992F9D79}" type="datetimeFigureOut">
              <a:rPr lang="en-GB" smtClean="0"/>
              <a:t>28/09/2023</a:t>
            </a:fld>
            <a:endParaRPr lang="en-GB"/>
          </a:p>
        </p:txBody>
      </p:sp>
      <p:sp>
        <p:nvSpPr>
          <p:cNvPr id="4" name="Footer Placeholder 3"/>
          <p:cNvSpPr>
            <a:spLocks noGrp="1"/>
          </p:cNvSpPr>
          <p:nvPr>
            <p:ph type="ftr" sz="quarter" idx="2"/>
          </p:nvPr>
        </p:nvSpPr>
        <p:spPr>
          <a:xfrm>
            <a:off x="0" y="9429750"/>
            <a:ext cx="2887663"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488" y="9429750"/>
            <a:ext cx="2887662" cy="496888"/>
          </a:xfrm>
          <a:prstGeom prst="rect">
            <a:avLst/>
          </a:prstGeom>
        </p:spPr>
        <p:txBody>
          <a:bodyPr vert="horz" lIns="91440" tIns="45720" rIns="91440" bIns="45720" rtlCol="0" anchor="b"/>
          <a:lstStyle>
            <a:lvl1pPr algn="r">
              <a:defRPr sz="1200"/>
            </a:lvl1pPr>
          </a:lstStyle>
          <a:p>
            <a:fld id="{3CABAFC6-D34C-49BB-9F06-32952AFB1C61}" type="slidenum">
              <a:rPr lang="en-GB" smtClean="0"/>
              <a:t>‹#›</a:t>
            </a:fld>
            <a:endParaRPr lang="en-GB"/>
          </a:p>
        </p:txBody>
      </p:sp>
    </p:spTree>
    <p:extLst>
      <p:ext uri="{BB962C8B-B14F-4D97-AF65-F5344CB8AC3E}">
        <p14:creationId xmlns:p14="http://schemas.microsoft.com/office/powerpoint/2010/main" val="34632210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3488" y="0"/>
            <a:ext cx="2887662" cy="496888"/>
          </a:xfrm>
          <a:prstGeom prst="rect">
            <a:avLst/>
          </a:prstGeom>
        </p:spPr>
        <p:txBody>
          <a:bodyPr vert="horz" lIns="91440" tIns="45720" rIns="91440" bIns="45720" rtlCol="0"/>
          <a:lstStyle>
            <a:lvl1pPr algn="r">
              <a:defRPr sz="1200"/>
            </a:lvl1pPr>
          </a:lstStyle>
          <a:p>
            <a:fld id="{B7121BE2-24AD-43ED-8097-0C7BCA0C45D4}" type="datetimeFigureOut">
              <a:rPr lang="en-GB" smtClean="0"/>
              <a:t>28/09/2023</a:t>
            </a:fld>
            <a:endParaRPr lang="en-GB"/>
          </a:p>
        </p:txBody>
      </p:sp>
      <p:sp>
        <p:nvSpPr>
          <p:cNvPr id="4" name="Slide Image Placeholder 3"/>
          <p:cNvSpPr>
            <a:spLocks noGrp="1" noRot="1" noChangeAspect="1"/>
          </p:cNvSpPr>
          <p:nvPr>
            <p:ph type="sldImg" idx="2"/>
          </p:nvPr>
        </p:nvSpPr>
        <p:spPr>
          <a:xfrm>
            <a:off x="354013"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776788"/>
            <a:ext cx="5329238"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887663"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3488" y="9429750"/>
            <a:ext cx="2887662" cy="496888"/>
          </a:xfrm>
          <a:prstGeom prst="rect">
            <a:avLst/>
          </a:prstGeom>
        </p:spPr>
        <p:txBody>
          <a:bodyPr vert="horz" lIns="91440" tIns="45720" rIns="91440" bIns="45720" rtlCol="0" anchor="b"/>
          <a:lstStyle>
            <a:lvl1pPr algn="r">
              <a:defRPr sz="1200"/>
            </a:lvl1pPr>
          </a:lstStyle>
          <a:p>
            <a:fld id="{853B8355-8633-4E8B-84AF-1D8DEAF87ACF}" type="slidenum">
              <a:rPr lang="en-GB" smtClean="0"/>
              <a:t>‹#›</a:t>
            </a:fld>
            <a:endParaRPr lang="en-GB"/>
          </a:p>
        </p:txBody>
      </p:sp>
    </p:spTree>
    <p:extLst>
      <p:ext uri="{BB962C8B-B14F-4D97-AF65-F5344CB8AC3E}">
        <p14:creationId xmlns:p14="http://schemas.microsoft.com/office/powerpoint/2010/main" val="2260851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 children starting with sounds – children listen for sounds in words and then learn the spellings that represent them.</a:t>
            </a:r>
          </a:p>
          <a:p>
            <a:endParaRPr lang="en-GB" dirty="0"/>
          </a:p>
          <a:p>
            <a:r>
              <a:rPr lang="en-GB" dirty="0"/>
              <a:t>EY – alphabet code knowledge</a:t>
            </a:r>
          </a:p>
          <a:p>
            <a:r>
              <a:rPr lang="en-GB" dirty="0"/>
              <a:t>Y1/2/3/4 – alternative spellings for sounds and polysyllabic words</a:t>
            </a:r>
          </a:p>
          <a:p>
            <a:r>
              <a:rPr lang="en-GB" dirty="0"/>
              <a:t>Y5/6 – explicit teaching of spelling and analysing words </a:t>
            </a:r>
          </a:p>
          <a:p>
            <a:endParaRPr lang="en-GB" dirty="0"/>
          </a:p>
          <a:p>
            <a:r>
              <a:rPr lang="en-GB" dirty="0"/>
              <a:t>Explain precise pronunciation and how the </a:t>
            </a:r>
            <a:r>
              <a:rPr lang="en-GB" dirty="0" err="1"/>
              <a:t>chn</a:t>
            </a:r>
            <a:r>
              <a:rPr lang="en-GB" dirty="0"/>
              <a:t> are explicitly error corrected to ensure that this is the case. Be mindful particularly of sounds /q/ /w/ /y/ </a:t>
            </a:r>
          </a:p>
        </p:txBody>
      </p:sp>
      <p:sp>
        <p:nvSpPr>
          <p:cNvPr id="4" name="Slide Number Placeholder 3"/>
          <p:cNvSpPr>
            <a:spLocks noGrp="1"/>
          </p:cNvSpPr>
          <p:nvPr>
            <p:ph type="sldNum" sz="quarter" idx="5"/>
          </p:nvPr>
        </p:nvSpPr>
        <p:spPr/>
        <p:txBody>
          <a:bodyPr/>
          <a:lstStyle/>
          <a:p>
            <a:fld id="{AAD340D6-7AED-45C5-AF32-A0695F964C59}" type="slidenum">
              <a:rPr lang="en-GB" smtClean="0"/>
              <a:t>9</a:t>
            </a:fld>
            <a:endParaRPr lang="en-GB"/>
          </a:p>
        </p:txBody>
      </p:sp>
    </p:spTree>
    <p:extLst>
      <p:ext uri="{BB962C8B-B14F-4D97-AF65-F5344CB8AC3E}">
        <p14:creationId xmlns:p14="http://schemas.microsoft.com/office/powerpoint/2010/main" val="4173003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Y5/6 PLEASE TAKE OUT THE FIRST BULLET POINT</a:t>
            </a:r>
          </a:p>
          <a:p>
            <a:r>
              <a:rPr lang="en-GB" dirty="0"/>
              <a:t>Y3/4 PLEASE ADD SOME</a:t>
            </a:r>
          </a:p>
          <a:p>
            <a:endParaRPr lang="en-GB" dirty="0"/>
          </a:p>
          <a:p>
            <a:r>
              <a:rPr lang="en-GB" dirty="0"/>
              <a:t>Decodable books – not to take home and learn but to practise what they have already learnt and practised.</a:t>
            </a:r>
          </a:p>
          <a:p>
            <a:r>
              <a:rPr lang="en-GB" dirty="0"/>
              <a:t>No such thing as over learning!</a:t>
            </a:r>
          </a:p>
          <a:p>
            <a:endParaRPr lang="en-GB" dirty="0"/>
          </a:p>
          <a:p>
            <a:r>
              <a:rPr lang="en-GB" dirty="0"/>
              <a:t>Phrase used in school is “say the sounds and read the word”  - important for children to say the sounds in each word</a:t>
            </a:r>
          </a:p>
        </p:txBody>
      </p:sp>
      <p:sp>
        <p:nvSpPr>
          <p:cNvPr id="4" name="Slide Number Placeholder 3"/>
          <p:cNvSpPr>
            <a:spLocks noGrp="1"/>
          </p:cNvSpPr>
          <p:nvPr>
            <p:ph type="sldNum" sz="quarter" idx="5"/>
          </p:nvPr>
        </p:nvSpPr>
        <p:spPr/>
        <p:txBody>
          <a:bodyPr/>
          <a:lstStyle/>
          <a:p>
            <a:fld id="{AAD340D6-7AED-45C5-AF32-A0695F964C59}" type="slidenum">
              <a:rPr lang="en-GB" smtClean="0"/>
              <a:t>10</a:t>
            </a:fld>
            <a:endParaRPr lang="en-GB"/>
          </a:p>
        </p:txBody>
      </p:sp>
    </p:spTree>
    <p:extLst>
      <p:ext uri="{BB962C8B-B14F-4D97-AF65-F5344CB8AC3E}">
        <p14:creationId xmlns:p14="http://schemas.microsoft.com/office/powerpoint/2010/main" val="2189878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these phrases in school so using these at home would help the children hear the same message.</a:t>
            </a:r>
          </a:p>
          <a:p>
            <a:endParaRPr lang="en-GB" dirty="0"/>
          </a:p>
          <a:p>
            <a:r>
              <a:rPr lang="en-GB" dirty="0"/>
              <a:t>Regular practise is important so aim for a minimum of four times a week for reading and spelling.</a:t>
            </a:r>
          </a:p>
        </p:txBody>
      </p:sp>
      <p:sp>
        <p:nvSpPr>
          <p:cNvPr id="4" name="Slide Number Placeholder 3"/>
          <p:cNvSpPr>
            <a:spLocks noGrp="1"/>
          </p:cNvSpPr>
          <p:nvPr>
            <p:ph type="sldNum" sz="quarter" idx="5"/>
          </p:nvPr>
        </p:nvSpPr>
        <p:spPr/>
        <p:txBody>
          <a:bodyPr/>
          <a:lstStyle/>
          <a:p>
            <a:fld id="{AAD340D6-7AED-45C5-AF32-A0695F964C59}" type="slidenum">
              <a:rPr lang="en-GB" smtClean="0"/>
              <a:t>11</a:t>
            </a:fld>
            <a:endParaRPr lang="en-GB"/>
          </a:p>
        </p:txBody>
      </p:sp>
    </p:spTree>
    <p:extLst>
      <p:ext uri="{BB962C8B-B14F-4D97-AF65-F5344CB8AC3E}">
        <p14:creationId xmlns:p14="http://schemas.microsoft.com/office/powerpoint/2010/main" val="5567020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Particularly useful for parents/carers of children who have just started and parents new to the school.</a:t>
            </a:r>
          </a:p>
        </p:txBody>
      </p:sp>
      <p:sp>
        <p:nvSpPr>
          <p:cNvPr id="4" name="Slide Number Placeholder 3"/>
          <p:cNvSpPr>
            <a:spLocks noGrp="1"/>
          </p:cNvSpPr>
          <p:nvPr>
            <p:ph type="sldNum" sz="quarter" idx="5"/>
          </p:nvPr>
        </p:nvSpPr>
        <p:spPr/>
        <p:txBody>
          <a:bodyPr/>
          <a:lstStyle/>
          <a:p>
            <a:fld id="{AAD340D6-7AED-45C5-AF32-A0695F964C59}" type="slidenum">
              <a:rPr lang="en-GB" smtClean="0"/>
              <a:t>12</a:t>
            </a:fld>
            <a:endParaRPr lang="en-GB" dirty="0"/>
          </a:p>
        </p:txBody>
      </p:sp>
    </p:spTree>
    <p:extLst>
      <p:ext uri="{BB962C8B-B14F-4D97-AF65-F5344CB8AC3E}">
        <p14:creationId xmlns:p14="http://schemas.microsoft.com/office/powerpoint/2010/main" val="1487482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E32E74F-B257-4B7D-A413-9F1BE9F5B85C}"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1116865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32E74F-B257-4B7D-A413-9F1BE9F5B85C}"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94804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32E74F-B257-4B7D-A413-9F1BE9F5B85C}"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4069125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E32E74F-B257-4B7D-A413-9F1BE9F5B85C}"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255225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E32E74F-B257-4B7D-A413-9F1BE9F5B85C}" type="datetimeFigureOut">
              <a:rPr lang="en-GB" smtClean="0"/>
              <a:t>28/09/2023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297313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E32E74F-B257-4B7D-A413-9F1BE9F5B85C}" type="datetimeFigureOut">
              <a:rPr lang="en-GB" smtClean="0"/>
              <a:t>28/09/2023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4169310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2E74F-B257-4B7D-A413-9F1BE9F5B85C}" type="datetimeFigureOut">
              <a:rPr lang="en-GB" smtClean="0"/>
              <a:t>28/09/2023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4119859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32E74F-B257-4B7D-A413-9F1BE9F5B85C}"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3804054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E32E74F-B257-4B7D-A413-9F1BE9F5B85C}" type="datetimeFigureOut">
              <a:rPr lang="en-GB" smtClean="0"/>
              <a:t>28/09/2023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1982540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32E74F-B257-4B7D-A413-9F1BE9F5B85C}"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2453448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32E74F-B257-4B7D-A413-9F1BE9F5B85C}" type="datetimeFigureOut">
              <a:rPr lang="en-GB" smtClean="0"/>
              <a:t>28/09/2023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77C3A-DECF-47F9-9EAC-1033E882B866}" type="slidenum">
              <a:rPr lang="en-GB" smtClean="0"/>
              <a:t>‹#›</a:t>
            </a:fld>
            <a:endParaRPr lang="en-GB"/>
          </a:p>
        </p:txBody>
      </p:sp>
    </p:spTree>
    <p:extLst>
      <p:ext uri="{BB962C8B-B14F-4D97-AF65-F5344CB8AC3E}">
        <p14:creationId xmlns:p14="http://schemas.microsoft.com/office/powerpoint/2010/main" val="1677174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32E74F-B257-4B7D-A413-9F1BE9F5B85C}" type="datetimeFigureOut">
              <a:rPr lang="en-GB" smtClean="0"/>
              <a:t>28/09/2023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77C3A-DECF-47F9-9EAC-1033E882B866}" type="slidenum">
              <a:rPr lang="en-GB" smtClean="0"/>
              <a:t>‹#›</a:t>
            </a:fld>
            <a:endParaRPr lang="en-GB"/>
          </a:p>
        </p:txBody>
      </p:sp>
    </p:spTree>
    <p:extLst>
      <p:ext uri="{BB962C8B-B14F-4D97-AF65-F5344CB8AC3E}">
        <p14:creationId xmlns:p14="http://schemas.microsoft.com/office/powerpoint/2010/main" val="3938721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jpeg"/><Relationship Id="rId10" Type="http://schemas.openxmlformats.org/officeDocument/2006/relationships/image" Target="../media/image27.png"/><Relationship Id="rId4" Type="http://schemas.openxmlformats.org/officeDocument/2006/relationships/image" Target="../media/image21.jpeg"/><Relationship Id="rId9"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hyperlink" Target="http://www.st-edmunds.suffolk.sch.uk/" TargetMode="External"/><Relationship Id="rId2" Type="http://schemas.openxmlformats.org/officeDocument/2006/relationships/hyperlink" Target="mailto:office@st-edmunds.suffolk.sch.uk" TargetMode="Externa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solidFill>
                  <a:srgbClr val="FFFF00"/>
                </a:solidFill>
                <a:latin typeface="+mn-lt"/>
              </a:rPr>
              <a:t>Welcome Parents of Foundation Stage children</a:t>
            </a:r>
          </a:p>
        </p:txBody>
      </p:sp>
      <p:sp>
        <p:nvSpPr>
          <p:cNvPr id="3" name="Subtitle 2"/>
          <p:cNvSpPr>
            <a:spLocks noGrp="1"/>
          </p:cNvSpPr>
          <p:nvPr>
            <p:ph type="subTitle" idx="1"/>
          </p:nvPr>
        </p:nvSpPr>
        <p:spPr/>
        <p:txBody>
          <a:bodyPr>
            <a:normAutofit/>
          </a:bodyPr>
          <a:lstStyle/>
          <a:p>
            <a:r>
              <a:rPr lang="en-GB" sz="4800" dirty="0">
                <a:latin typeface="AR BLANCA" panose="02000000000000000000" pitchFamily="2" charset="0"/>
              </a:rPr>
              <a:t>Learning together in God’s Love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4401" y="576739"/>
            <a:ext cx="1858266" cy="1702228"/>
          </a:xfrm>
          <a:prstGeom prst="rect">
            <a:avLst/>
          </a:prstGeom>
        </p:spPr>
      </p:pic>
    </p:spTree>
    <p:extLst>
      <p:ext uri="{BB962C8B-B14F-4D97-AF65-F5344CB8AC3E}">
        <p14:creationId xmlns:p14="http://schemas.microsoft.com/office/powerpoint/2010/main" val="2325434053"/>
      </p:ext>
    </p:extLst>
  </p:cSld>
  <p:clrMapOvr>
    <a:masterClrMapping/>
  </p:clrMapOvr>
  <mc:AlternateContent xmlns:mc="http://schemas.openxmlformats.org/markup-compatibility/2006" xmlns:p14="http://schemas.microsoft.com/office/powerpoint/2010/main">
    <mc:Choice Requires="p14">
      <p:transition spd="slow" p14:dur="2000" advTm="11632"/>
    </mc:Choice>
    <mc:Fallback xmlns="">
      <p:transition spd="slow" advTm="116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AE1B5-7903-4017-8FA5-14FB225364FF}"/>
              </a:ext>
            </a:extLst>
          </p:cNvPr>
          <p:cNvSpPr>
            <a:spLocks noGrp="1"/>
          </p:cNvSpPr>
          <p:nvPr>
            <p:ph type="title"/>
          </p:nvPr>
        </p:nvSpPr>
        <p:spPr>
          <a:xfrm>
            <a:off x="168049" y="135138"/>
            <a:ext cx="7358063" cy="1280890"/>
          </a:xfrm>
        </p:spPr>
        <p:txBody>
          <a:bodyPr/>
          <a:lstStyle/>
          <a:p>
            <a:r>
              <a:rPr lang="en-GB" dirty="0"/>
              <a:t>Rights Respecting Schools (RRS)</a:t>
            </a:r>
          </a:p>
        </p:txBody>
      </p:sp>
      <p:sp>
        <p:nvSpPr>
          <p:cNvPr id="3" name="Content Placeholder 2">
            <a:extLst>
              <a:ext uri="{FF2B5EF4-FFF2-40B4-BE49-F238E27FC236}">
                <a16:creationId xmlns:a16="http://schemas.microsoft.com/office/drawing/2014/main" id="{C5FFAE9A-D593-48E8-A930-02B4C71FA359}"/>
              </a:ext>
            </a:extLst>
          </p:cNvPr>
          <p:cNvSpPr>
            <a:spLocks noGrp="1"/>
          </p:cNvSpPr>
          <p:nvPr>
            <p:ph idx="1"/>
          </p:nvPr>
        </p:nvSpPr>
        <p:spPr>
          <a:xfrm>
            <a:off x="3714750" y="1765480"/>
            <a:ext cx="8358789" cy="4913927"/>
          </a:xfrm>
        </p:spPr>
        <p:txBody>
          <a:bodyPr>
            <a:noAutofit/>
          </a:bodyPr>
          <a:lstStyle/>
          <a:p>
            <a:pPr>
              <a:lnSpc>
                <a:spcPct val="100000"/>
              </a:lnSpc>
            </a:pPr>
            <a:r>
              <a:rPr lang="en-GB" sz="2400" dirty="0"/>
              <a:t>We are proud to be a Gold Rights Respecting School.</a:t>
            </a:r>
          </a:p>
          <a:p>
            <a:pPr>
              <a:lnSpc>
                <a:spcPct val="100000"/>
              </a:lnSpc>
            </a:pPr>
            <a:r>
              <a:rPr lang="en-GB" sz="2400" dirty="0"/>
              <a:t>This reinforces our message of being Ready, Respectful and Safe. </a:t>
            </a:r>
          </a:p>
          <a:p>
            <a:pPr>
              <a:lnSpc>
                <a:spcPct val="100000"/>
              </a:lnSpc>
            </a:pPr>
            <a:r>
              <a:rPr lang="en-GB" sz="2400" dirty="0"/>
              <a:t>Pupils are taught about their Rights as human beings and how we can ensure these rights are met at our school.</a:t>
            </a:r>
          </a:p>
          <a:p>
            <a:pPr>
              <a:lnSpc>
                <a:spcPct val="100000"/>
              </a:lnSpc>
            </a:pPr>
            <a:r>
              <a:rPr lang="en-GB" sz="2400" dirty="0"/>
              <a:t>Pupils will learn about their rights in assemblies and class reflection time. </a:t>
            </a:r>
          </a:p>
          <a:p>
            <a:pPr>
              <a:lnSpc>
                <a:spcPct val="100000"/>
              </a:lnSpc>
            </a:pPr>
            <a:r>
              <a:rPr lang="en-GB" sz="2400" dirty="0"/>
              <a:t>The School council and Eco council will help to highlight the importance of these. </a:t>
            </a:r>
          </a:p>
          <a:p>
            <a:pPr>
              <a:lnSpc>
                <a:spcPct val="100000"/>
              </a:lnSpc>
            </a:pPr>
            <a:r>
              <a:rPr lang="en-GB" sz="2400" dirty="0"/>
              <a:t>Updates on our Rights Respecting Schools journey will be found in our School Newsletter.</a:t>
            </a:r>
          </a:p>
        </p:txBody>
      </p:sp>
      <p:pic>
        <p:nvPicPr>
          <p:cNvPr id="1026" name="Picture 2" descr="https://www.unicef.org.uk/rights-respecting-schools/wp-content/uploads/sites/4/2022/03/our-rights-poster.jpg">
            <a:extLst>
              <a:ext uri="{FF2B5EF4-FFF2-40B4-BE49-F238E27FC236}">
                <a16:creationId xmlns:a16="http://schemas.microsoft.com/office/drawing/2014/main" id="{CA045369-D4F7-4192-B4BB-7DA097F54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460" y="1586886"/>
            <a:ext cx="3597859" cy="491392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LNS is a GOLD Rights Respecting School - Black Lives Matter • Admiral Lord  Nelson School">
            <a:extLst>
              <a:ext uri="{FF2B5EF4-FFF2-40B4-BE49-F238E27FC236}">
                <a16:creationId xmlns:a16="http://schemas.microsoft.com/office/drawing/2014/main" id="{C55AA746-EB07-41AA-97C4-DC4033BE8F44}"/>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475554" y="142874"/>
            <a:ext cx="4672615" cy="1622606"/>
          </a:xfrm>
          <a:prstGeom prst="rect">
            <a:avLst/>
          </a:prstGeom>
          <a:noFill/>
          <a:ln>
            <a:noFill/>
          </a:ln>
        </p:spPr>
      </p:pic>
    </p:spTree>
    <p:extLst>
      <p:ext uri="{BB962C8B-B14F-4D97-AF65-F5344CB8AC3E}">
        <p14:creationId xmlns:p14="http://schemas.microsoft.com/office/powerpoint/2010/main" val="1906235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D71CF-A17D-4808-B048-2EA1483E625E}"/>
              </a:ext>
            </a:extLst>
          </p:cNvPr>
          <p:cNvSpPr>
            <a:spLocks noGrp="1"/>
          </p:cNvSpPr>
          <p:nvPr>
            <p:ph type="title"/>
          </p:nvPr>
        </p:nvSpPr>
        <p:spPr>
          <a:xfrm>
            <a:off x="1714500" y="365125"/>
            <a:ext cx="9639300" cy="1325563"/>
          </a:xfrm>
        </p:spPr>
        <p:txBody>
          <a:bodyPr/>
          <a:lstStyle/>
          <a:p>
            <a:r>
              <a:rPr lang="en-GB" b="1" dirty="0"/>
              <a:t>Ricky Rights</a:t>
            </a:r>
          </a:p>
        </p:txBody>
      </p:sp>
      <p:sp>
        <p:nvSpPr>
          <p:cNvPr id="3" name="Content Placeholder 2">
            <a:extLst>
              <a:ext uri="{FF2B5EF4-FFF2-40B4-BE49-F238E27FC236}">
                <a16:creationId xmlns:a16="http://schemas.microsoft.com/office/drawing/2014/main" id="{BFECD05C-800C-4AF8-A5A6-2322BEF38164}"/>
              </a:ext>
            </a:extLst>
          </p:cNvPr>
          <p:cNvSpPr>
            <a:spLocks noGrp="1"/>
          </p:cNvSpPr>
          <p:nvPr>
            <p:ph idx="1"/>
          </p:nvPr>
        </p:nvSpPr>
        <p:spPr>
          <a:xfrm>
            <a:off x="182881" y="2047876"/>
            <a:ext cx="6789420" cy="4351338"/>
          </a:xfrm>
        </p:spPr>
        <p:txBody>
          <a:bodyPr/>
          <a:lstStyle/>
          <a:p>
            <a:pPr marL="0" indent="0">
              <a:buNone/>
            </a:pPr>
            <a:r>
              <a:rPr lang="en-GB" dirty="0"/>
              <a:t>Once a week we will choose a child to take home Ricky, our Rights Mascot. </a:t>
            </a:r>
          </a:p>
          <a:p>
            <a:pPr marL="0" indent="0">
              <a:buNone/>
            </a:pPr>
            <a:r>
              <a:rPr lang="en-GB" dirty="0"/>
              <a:t>Please spend some time exploring different rights with your child and completing a page in the diary. This can be photos, writing or drawing. </a:t>
            </a:r>
          </a:p>
          <a:p>
            <a:pPr marL="0" indent="0">
              <a:buNone/>
            </a:pPr>
            <a:r>
              <a:rPr lang="en-GB" dirty="0"/>
              <a:t>The children will be able to share their adventures in class.</a:t>
            </a:r>
          </a:p>
          <a:p>
            <a:pPr marL="0" indent="0">
              <a:buNone/>
            </a:pPr>
            <a:r>
              <a:rPr lang="en-GB" dirty="0"/>
              <a:t>There is some guidance in the front of the diary to support you with this. </a:t>
            </a:r>
          </a:p>
          <a:p>
            <a:pPr marL="0" indent="0">
              <a:buNone/>
            </a:pPr>
            <a:endParaRPr lang="en-GB" dirty="0"/>
          </a:p>
          <a:p>
            <a:pPr marL="0" indent="0">
              <a:buNone/>
            </a:pPr>
            <a:endParaRPr lang="en-GB" dirty="0"/>
          </a:p>
        </p:txBody>
      </p:sp>
      <p:pic>
        <p:nvPicPr>
          <p:cNvPr id="4" name="Picture 3" descr="ALNS is a GOLD Rights Respecting School - Black Lives Matter • Admiral Lord  Nelson School">
            <a:extLst>
              <a:ext uri="{FF2B5EF4-FFF2-40B4-BE49-F238E27FC236}">
                <a16:creationId xmlns:a16="http://schemas.microsoft.com/office/drawing/2014/main" id="{D5BE6618-0942-4A6E-BC84-4257BA58D97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00814" y="365125"/>
            <a:ext cx="5204444" cy="1682751"/>
          </a:xfrm>
          <a:prstGeom prst="rect">
            <a:avLst/>
          </a:prstGeom>
          <a:noFill/>
          <a:ln>
            <a:noFill/>
          </a:ln>
        </p:spPr>
      </p:pic>
      <p:pic>
        <p:nvPicPr>
          <p:cNvPr id="5" name="Picture 4">
            <a:extLst>
              <a:ext uri="{FF2B5EF4-FFF2-40B4-BE49-F238E27FC236}">
                <a16:creationId xmlns:a16="http://schemas.microsoft.com/office/drawing/2014/main" id="{DE3FCDF3-63F7-4F44-AC84-D8057BA99D7A}"/>
              </a:ext>
            </a:extLst>
          </p:cNvPr>
          <p:cNvPicPr/>
          <p:nvPr/>
        </p:nvPicPr>
        <p:blipFill rotWithShape="1">
          <a:blip r:embed="rId3">
            <a:extLst>
              <a:ext uri="{28A0092B-C50C-407E-A947-70E740481C1C}">
                <a14:useLocalDpi xmlns:a14="http://schemas.microsoft.com/office/drawing/2010/main" val="0"/>
              </a:ext>
            </a:extLst>
          </a:blip>
          <a:srcRect t="19844"/>
          <a:stretch/>
        </p:blipFill>
        <p:spPr bwMode="auto">
          <a:xfrm>
            <a:off x="7503477" y="2241235"/>
            <a:ext cx="3850323" cy="413258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1441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4">
                    <a:lumMod val="60000"/>
                    <a:lumOff val="40000"/>
                  </a:schemeClr>
                </a:solidFill>
              </a:rPr>
              <a:t>Areas of learning </a:t>
            </a:r>
          </a:p>
        </p:txBody>
      </p:sp>
      <p:sp>
        <p:nvSpPr>
          <p:cNvPr id="3" name="Content Placeholder 2"/>
          <p:cNvSpPr>
            <a:spLocks noGrp="1"/>
          </p:cNvSpPr>
          <p:nvPr>
            <p:ph idx="1"/>
          </p:nvPr>
        </p:nvSpPr>
        <p:spPr>
          <a:xfrm>
            <a:off x="838200" y="1445796"/>
            <a:ext cx="10515600" cy="5067545"/>
          </a:xfrm>
        </p:spPr>
        <p:txBody>
          <a:bodyPr>
            <a:normAutofit/>
          </a:bodyPr>
          <a:lstStyle/>
          <a:p>
            <a:r>
              <a:rPr lang="en-GB" dirty="0"/>
              <a:t>There are 8 different areas of learning in Early Years.</a:t>
            </a:r>
          </a:p>
          <a:p>
            <a:r>
              <a:rPr lang="en-GB" dirty="0"/>
              <a:t>RE</a:t>
            </a:r>
          </a:p>
          <a:p>
            <a:r>
              <a:rPr lang="en-GB" dirty="0"/>
              <a:t>3 Prime areas – C&amp;L PD,  PSED</a:t>
            </a:r>
          </a:p>
          <a:p>
            <a:r>
              <a:rPr lang="en-GB" dirty="0"/>
              <a:t>4 specific areas – Literacy, maths, UW, EAD</a:t>
            </a:r>
          </a:p>
          <a:p>
            <a:r>
              <a:rPr lang="en-GB" dirty="0"/>
              <a:t>We have a learning wall displayed clearly in the classroom where our learning objectives are displayed.</a:t>
            </a:r>
          </a:p>
          <a:p>
            <a:endParaRPr lang="en-GB" dirty="0"/>
          </a:p>
          <a:p>
            <a:pPr marL="0" indent="0">
              <a:buNone/>
            </a:pPr>
            <a:r>
              <a:rPr lang="en-GB" b="1" dirty="0"/>
              <a:t>Learning Intentions </a:t>
            </a:r>
            <a:r>
              <a:rPr lang="en-GB" dirty="0"/>
              <a:t>: Our learning intentions will be emailed to you or can be found on our website every Friday. Look out for the </a:t>
            </a:r>
          </a:p>
          <a:p>
            <a:pPr marL="0" indent="0">
              <a:buNone/>
            </a:pPr>
            <a:r>
              <a:rPr lang="en-GB" dirty="0">
                <a:solidFill>
                  <a:srgbClr val="FF0000"/>
                </a:solidFill>
              </a:rPr>
              <a:t>Home Learning Challenges </a:t>
            </a:r>
            <a:r>
              <a:rPr lang="en-GB" dirty="0"/>
              <a:t>to complete with your child at home.</a:t>
            </a:r>
          </a:p>
          <a:p>
            <a:pPr marL="0" indent="0">
              <a:buNone/>
            </a:pPr>
            <a:endParaRPr lang="en-GB" dirty="0"/>
          </a:p>
          <a:p>
            <a:endParaRPr lang="en-GB" dirty="0"/>
          </a:p>
        </p:txBody>
      </p:sp>
    </p:spTree>
    <p:extLst>
      <p:ext uri="{BB962C8B-B14F-4D97-AF65-F5344CB8AC3E}">
        <p14:creationId xmlns:p14="http://schemas.microsoft.com/office/powerpoint/2010/main" val="3655726501"/>
      </p:ext>
    </p:extLst>
  </p:cSld>
  <p:clrMapOvr>
    <a:masterClrMapping/>
  </p:clrMapOvr>
  <mc:AlternateContent xmlns:mc="http://schemas.openxmlformats.org/markup-compatibility/2006" xmlns:p14="http://schemas.microsoft.com/office/powerpoint/2010/main">
    <mc:Choice Requires="p14">
      <p:transition spd="slow" p14:dur="2000" advTm="73538"/>
    </mc:Choice>
    <mc:Fallback xmlns="">
      <p:transition spd="slow" advTm="7353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650610" y="346230"/>
            <a:ext cx="9144000" cy="1047564"/>
          </a:xfrm>
        </p:spPr>
        <p:txBody>
          <a:bodyPr/>
          <a:lstStyle/>
          <a:p>
            <a:r>
              <a:rPr lang="en-GB" dirty="0">
                <a:solidFill>
                  <a:schemeClr val="accent4">
                    <a:lumMod val="60000"/>
                    <a:lumOff val="40000"/>
                  </a:schemeClr>
                </a:solidFill>
              </a:rPr>
              <a:t>Daily routines in Early Years</a:t>
            </a:r>
          </a:p>
        </p:txBody>
      </p:sp>
      <p:sp>
        <p:nvSpPr>
          <p:cNvPr id="7" name="Subtitle 6"/>
          <p:cNvSpPr>
            <a:spLocks noGrp="1"/>
          </p:cNvSpPr>
          <p:nvPr>
            <p:ph type="subTitle" idx="1"/>
          </p:nvPr>
        </p:nvSpPr>
        <p:spPr>
          <a:xfrm>
            <a:off x="1650610" y="1553592"/>
            <a:ext cx="9144000" cy="4585951"/>
          </a:xfrm>
        </p:spPr>
        <p:txBody>
          <a:bodyPr>
            <a:normAutofit fontScale="25000" lnSpcReduction="20000"/>
          </a:bodyPr>
          <a:lstStyle/>
          <a:p>
            <a:pPr marL="342900" indent="-342900" algn="l">
              <a:buFont typeface="Arial" panose="020B0604020202020204" pitchFamily="34" charset="0"/>
              <a:buChar char="•"/>
            </a:pPr>
            <a:r>
              <a:rPr lang="en-GB" sz="9600" dirty="0"/>
              <a:t>Self registration</a:t>
            </a:r>
          </a:p>
          <a:p>
            <a:pPr marL="342900" indent="-342900" algn="l">
              <a:buFont typeface="Arial" panose="020B0604020202020204" pitchFamily="34" charset="0"/>
              <a:buChar char="•"/>
            </a:pPr>
            <a:r>
              <a:rPr lang="en-GB" sz="9600" dirty="0"/>
              <a:t>Assembly then Activate</a:t>
            </a:r>
          </a:p>
          <a:p>
            <a:pPr marL="342900" indent="-342900" algn="l">
              <a:buFont typeface="Arial" panose="020B0604020202020204" pitchFamily="34" charset="0"/>
              <a:buChar char="•"/>
            </a:pPr>
            <a:r>
              <a:rPr lang="en-GB" sz="9600" dirty="0"/>
              <a:t>Whole class learning- Phonics </a:t>
            </a:r>
          </a:p>
          <a:p>
            <a:pPr marL="342900" indent="-342900" algn="l">
              <a:buFont typeface="Arial" panose="020B0604020202020204" pitchFamily="34" charset="0"/>
              <a:buChar char="•"/>
            </a:pPr>
            <a:r>
              <a:rPr lang="en-GB" sz="9600" dirty="0"/>
              <a:t>Independent learning – Guided activity</a:t>
            </a:r>
          </a:p>
          <a:p>
            <a:pPr marL="342900" indent="-342900" algn="l">
              <a:buFont typeface="Arial" panose="020B0604020202020204" pitchFamily="34" charset="0"/>
              <a:buChar char="•"/>
            </a:pPr>
            <a:r>
              <a:rPr lang="en-GB" sz="9600" dirty="0"/>
              <a:t>PIT STOP     Home Learning / Reflect and review</a:t>
            </a:r>
          </a:p>
          <a:p>
            <a:pPr marL="342900" indent="-342900" algn="l">
              <a:buFont typeface="Arial" panose="020B0604020202020204" pitchFamily="34" charset="0"/>
              <a:buChar char="•"/>
            </a:pPr>
            <a:r>
              <a:rPr lang="en-GB" sz="9600" dirty="0"/>
              <a:t>Independent learning – Guided activity</a:t>
            </a:r>
          </a:p>
          <a:p>
            <a:pPr marL="342900" indent="-342900" algn="l">
              <a:buFont typeface="Arial" panose="020B0604020202020204" pitchFamily="34" charset="0"/>
              <a:buChar char="•"/>
            </a:pPr>
            <a:r>
              <a:rPr lang="en-GB" sz="9600" dirty="0"/>
              <a:t>Whole class learning- Maths</a:t>
            </a:r>
          </a:p>
          <a:p>
            <a:pPr marL="342900" indent="-342900" algn="l">
              <a:buFont typeface="Arial" panose="020B0604020202020204" pitchFamily="34" charset="0"/>
              <a:buChar char="•"/>
            </a:pPr>
            <a:r>
              <a:rPr lang="en-GB" sz="9600" dirty="0"/>
              <a:t>Afternoon input – Other areas of learning EAD,PD,UW,RE,C&amp;L</a:t>
            </a:r>
          </a:p>
          <a:p>
            <a:pPr marL="342900" indent="-342900" algn="l">
              <a:buFont typeface="Arial" panose="020B0604020202020204" pitchFamily="34" charset="0"/>
              <a:buChar char="•"/>
            </a:pPr>
            <a:r>
              <a:rPr lang="en-GB" sz="9600" dirty="0"/>
              <a:t>(PE will be every Wednesday. Please come to school in your PE kit every Wednesday. No ear rings are allowed for PE.</a:t>
            </a:r>
          </a:p>
          <a:p>
            <a:pPr marL="342900" indent="-342900" algn="l">
              <a:buFont typeface="Arial" panose="020B0604020202020204" pitchFamily="34" charset="0"/>
              <a:buChar char="•"/>
            </a:pPr>
            <a:r>
              <a:rPr lang="en-GB" sz="9600" dirty="0"/>
              <a:t>FS will be every Thursday. Please come to school in your FS clothes.)</a:t>
            </a:r>
          </a:p>
          <a:p>
            <a:pPr marL="342900" indent="-342900" algn="l">
              <a:buFont typeface="Arial" panose="020B0604020202020204" pitchFamily="34" charset="0"/>
              <a:buChar char="•"/>
            </a:pPr>
            <a:r>
              <a:rPr lang="en-GB" sz="9600" dirty="0"/>
              <a:t>Independent learning</a:t>
            </a:r>
          </a:p>
          <a:p>
            <a:pPr marL="342900" indent="-342900" algn="l">
              <a:buFont typeface="Arial" panose="020B0604020202020204" pitchFamily="34" charset="0"/>
              <a:buChar char="•"/>
            </a:pPr>
            <a:r>
              <a:rPr lang="en-GB" sz="9600" dirty="0"/>
              <a:t>Handwriting</a:t>
            </a:r>
          </a:p>
          <a:p>
            <a:pPr marL="342900" indent="-342900" algn="l">
              <a:buFont typeface="Arial" panose="020B0604020202020204" pitchFamily="34" charset="0"/>
              <a:buChar char="•"/>
            </a:pPr>
            <a:r>
              <a:rPr lang="en-GB" sz="9600" dirty="0"/>
              <a:t>Snack/Playtime/Song/Storytime/Home</a:t>
            </a:r>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a:p>
            <a:pPr marL="342900" indent="-342900" algn="l">
              <a:buFont typeface="Arial" panose="020B0604020202020204" pitchFamily="34" charset="0"/>
              <a:buChar char="•"/>
            </a:pPr>
            <a:endParaRPr lang="en-GB" dirty="0"/>
          </a:p>
        </p:txBody>
      </p:sp>
    </p:spTree>
    <p:extLst>
      <p:ext uri="{BB962C8B-B14F-4D97-AF65-F5344CB8AC3E}">
        <p14:creationId xmlns:p14="http://schemas.microsoft.com/office/powerpoint/2010/main" val="1062818854"/>
      </p:ext>
    </p:extLst>
  </p:cSld>
  <p:clrMapOvr>
    <a:masterClrMapping/>
  </p:clrMapOvr>
  <mc:AlternateContent xmlns:mc="http://schemas.openxmlformats.org/markup-compatibility/2006" xmlns:p14="http://schemas.microsoft.com/office/powerpoint/2010/main">
    <mc:Choice Requires="p14">
      <p:transition spd="slow" p14:dur="2000" advTm="118628"/>
    </mc:Choice>
    <mc:Fallback xmlns="">
      <p:transition spd="slow" advTm="11862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06437"/>
            <a:ext cx="9144000" cy="1160658"/>
          </a:xfrm>
        </p:spPr>
        <p:txBody>
          <a:bodyPr>
            <a:normAutofit/>
          </a:bodyPr>
          <a:lstStyle/>
          <a:p>
            <a:r>
              <a:rPr lang="en-GB" dirty="0">
                <a:solidFill>
                  <a:schemeClr val="accent4">
                    <a:lumMod val="60000"/>
                    <a:lumOff val="40000"/>
                  </a:schemeClr>
                </a:solidFill>
              </a:rPr>
              <a:t>Food </a:t>
            </a:r>
          </a:p>
        </p:txBody>
      </p:sp>
      <p:sp>
        <p:nvSpPr>
          <p:cNvPr id="3" name="Subtitle 2"/>
          <p:cNvSpPr>
            <a:spLocks noGrp="1"/>
          </p:cNvSpPr>
          <p:nvPr>
            <p:ph type="subTitle" idx="1"/>
          </p:nvPr>
        </p:nvSpPr>
        <p:spPr>
          <a:xfrm>
            <a:off x="1524000" y="1731205"/>
            <a:ext cx="9040427" cy="5060212"/>
          </a:xfrm>
        </p:spPr>
        <p:txBody>
          <a:bodyPr>
            <a:normAutofit/>
          </a:bodyPr>
          <a:lstStyle/>
          <a:p>
            <a:pPr marL="342900" indent="-342900" algn="l">
              <a:lnSpc>
                <a:spcPct val="120000"/>
              </a:lnSpc>
              <a:buFont typeface="Arial" panose="020B0604020202020204" pitchFamily="34" charset="0"/>
              <a:buChar char="•"/>
            </a:pPr>
            <a:r>
              <a:rPr lang="en-GB" dirty="0"/>
              <a:t>Please remember to send your child to school with a                        water bottle that contains WATER!</a:t>
            </a:r>
          </a:p>
          <a:p>
            <a:pPr marL="342900" indent="-342900" algn="l">
              <a:lnSpc>
                <a:spcPct val="120000"/>
              </a:lnSpc>
              <a:buFont typeface="Arial" panose="020B0604020202020204" pitchFamily="34" charset="0"/>
              <a:buChar char="•"/>
            </a:pPr>
            <a:endParaRPr lang="en-GB" dirty="0"/>
          </a:p>
          <a:p>
            <a:pPr marL="342900" indent="-342900" algn="l">
              <a:lnSpc>
                <a:spcPct val="120000"/>
              </a:lnSpc>
              <a:buFont typeface="Arial" panose="020B0604020202020204" pitchFamily="34" charset="0"/>
              <a:buChar char="•"/>
            </a:pPr>
            <a:r>
              <a:rPr lang="en-GB" dirty="0"/>
              <a:t>You may also send your child to school with a piece of                                             fruit , vegetables, plain crackers or cheese for their                                    afternoon snack in class in a named container.                                                 NO BISCUITS, YOGHURTS, CHOCOLATE or NUTS.</a:t>
            </a:r>
          </a:p>
          <a:p>
            <a:pPr marL="342900" indent="-342900" algn="l">
              <a:lnSpc>
                <a:spcPct val="120000"/>
              </a:lnSpc>
              <a:buFont typeface="Arial" panose="020B0604020202020204" pitchFamily="34" charset="0"/>
              <a:buChar char="•"/>
            </a:pPr>
            <a:endParaRPr lang="en-GB" dirty="0"/>
          </a:p>
          <a:p>
            <a:pPr marL="342900" indent="-342900" algn="l">
              <a:lnSpc>
                <a:spcPct val="120000"/>
              </a:lnSpc>
              <a:buFont typeface="Arial" panose="020B0604020202020204" pitchFamily="34" charset="0"/>
              <a:buChar char="•"/>
            </a:pPr>
            <a:r>
              <a:rPr lang="en-GB" dirty="0"/>
              <a:t>You can find the school dinner menu on the school website. </a:t>
            </a:r>
          </a:p>
          <a:p>
            <a:pPr algn="l">
              <a:lnSpc>
                <a:spcPct val="120000"/>
              </a:lnSpc>
            </a:pPr>
            <a:endParaRPr lang="en-GB" sz="3600" dirty="0"/>
          </a:p>
          <a:p>
            <a:pPr marL="342900" indent="-342900" algn="l">
              <a:buFont typeface="Arial" panose="020B0604020202020204" pitchFamily="34" charset="0"/>
              <a:buChar char="•"/>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842" y="5473456"/>
            <a:ext cx="1276350" cy="9810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634" y="921580"/>
            <a:ext cx="1209675" cy="809625"/>
          </a:xfrm>
          <a:prstGeom prst="rect">
            <a:avLst/>
          </a:prstGeom>
        </p:spPr>
      </p:pic>
      <p:pic>
        <p:nvPicPr>
          <p:cNvPr id="6" name="Picture 5">
            <a:extLst>
              <a:ext uri="{FF2B5EF4-FFF2-40B4-BE49-F238E27FC236}">
                <a16:creationId xmlns:a16="http://schemas.microsoft.com/office/drawing/2014/main" id="{AD1813CE-F995-4AD8-9B98-8EBDA7829F14}"/>
              </a:ext>
            </a:extLst>
          </p:cNvPr>
          <p:cNvPicPr>
            <a:picLocks noChangeAspect="1"/>
          </p:cNvPicPr>
          <p:nvPr/>
        </p:nvPicPr>
        <p:blipFill>
          <a:blip r:embed="rId4"/>
          <a:stretch>
            <a:fillRect/>
          </a:stretch>
        </p:blipFill>
        <p:spPr>
          <a:xfrm>
            <a:off x="8975899" y="506437"/>
            <a:ext cx="2813647" cy="4076382"/>
          </a:xfrm>
          <a:prstGeom prst="rect">
            <a:avLst/>
          </a:prstGeom>
        </p:spPr>
      </p:pic>
    </p:spTree>
    <p:extLst>
      <p:ext uri="{BB962C8B-B14F-4D97-AF65-F5344CB8AC3E}">
        <p14:creationId xmlns:p14="http://schemas.microsoft.com/office/powerpoint/2010/main" val="3023164961"/>
      </p:ext>
    </p:extLst>
  </p:cSld>
  <p:clrMapOvr>
    <a:masterClrMapping/>
  </p:clrMapOvr>
  <mc:AlternateContent xmlns:mc="http://schemas.openxmlformats.org/markup-compatibility/2006" xmlns:p14="http://schemas.microsoft.com/office/powerpoint/2010/main">
    <mc:Choice Requires="p14">
      <p:transition spd="slow" p14:dur="2000" advTm="20821"/>
    </mc:Choice>
    <mc:Fallback xmlns="">
      <p:transition spd="slow" advTm="2082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4">
                    <a:lumMod val="60000"/>
                    <a:lumOff val="40000"/>
                  </a:schemeClr>
                </a:solidFill>
              </a:rPr>
              <a:t>Lost Property</a:t>
            </a:r>
          </a:p>
        </p:txBody>
      </p:sp>
      <p:sp>
        <p:nvSpPr>
          <p:cNvPr id="3" name="Content Placeholder 2"/>
          <p:cNvSpPr>
            <a:spLocks noGrp="1"/>
          </p:cNvSpPr>
          <p:nvPr>
            <p:ph idx="1"/>
          </p:nvPr>
        </p:nvSpPr>
        <p:spPr/>
        <p:txBody>
          <a:bodyPr>
            <a:normAutofit/>
          </a:bodyPr>
          <a:lstStyle/>
          <a:p>
            <a:r>
              <a:rPr lang="en-GB" sz="4000" dirty="0"/>
              <a:t>Please ensure that EVERYTHING is labelled with your child’s name including; uniform, coat, water bottles and lunch boxes.</a:t>
            </a:r>
          </a:p>
          <a:p>
            <a:endParaRPr lang="en-GB" sz="4000" dirty="0"/>
          </a:p>
          <a:p>
            <a:r>
              <a:rPr lang="en-GB" sz="4000" dirty="0"/>
              <a:t>Spare clothes – Please have some spare clothes in your bag in case of any toilet accidents.</a:t>
            </a:r>
          </a:p>
          <a:p>
            <a:endParaRPr lang="en-GB" sz="4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5545" y="518318"/>
            <a:ext cx="1238250" cy="1019175"/>
          </a:xfrm>
          <a:prstGeom prst="rect">
            <a:avLst/>
          </a:prstGeom>
        </p:spPr>
      </p:pic>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0100" y="518317"/>
            <a:ext cx="1238250" cy="1019175"/>
          </a:xfrm>
          <a:prstGeom prst="rect">
            <a:avLst/>
          </a:prstGeom>
        </p:spPr>
      </p:pic>
    </p:spTree>
    <p:extLst>
      <p:ext uri="{BB962C8B-B14F-4D97-AF65-F5344CB8AC3E}">
        <p14:creationId xmlns:p14="http://schemas.microsoft.com/office/powerpoint/2010/main" val="2614671881"/>
      </p:ext>
    </p:extLst>
  </p:cSld>
  <p:clrMapOvr>
    <a:masterClrMapping/>
  </p:clrMapOvr>
  <mc:AlternateContent xmlns:mc="http://schemas.openxmlformats.org/markup-compatibility/2006" xmlns:p14="http://schemas.microsoft.com/office/powerpoint/2010/main">
    <mc:Choice Requires="p14">
      <p:transition spd="slow" p14:dur="2000" advTm="14741"/>
    </mc:Choice>
    <mc:Fallback xmlns="">
      <p:transition spd="slow" advTm="14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4">
                    <a:lumMod val="60000"/>
                    <a:lumOff val="40000"/>
                  </a:schemeClr>
                </a:solidFill>
              </a:rPr>
              <a:t>Positive Recognition Board</a:t>
            </a:r>
          </a:p>
        </p:txBody>
      </p:sp>
      <p:sp>
        <p:nvSpPr>
          <p:cNvPr id="3" name="Content Placeholder 2"/>
          <p:cNvSpPr>
            <a:spLocks noGrp="1"/>
          </p:cNvSpPr>
          <p:nvPr>
            <p:ph idx="1"/>
          </p:nvPr>
        </p:nvSpPr>
        <p:spPr>
          <a:xfrm>
            <a:off x="838200" y="1825624"/>
            <a:ext cx="10515600" cy="4320343"/>
          </a:xfrm>
        </p:spPr>
        <p:txBody>
          <a:bodyPr>
            <a:normAutofit lnSpcReduction="10000"/>
          </a:bodyPr>
          <a:lstStyle/>
          <a:p>
            <a:r>
              <a:rPr lang="en-GB" dirty="0"/>
              <a:t>Each week we focus on a different learning characteristic.</a:t>
            </a:r>
          </a:p>
          <a:p>
            <a:r>
              <a:rPr lang="en-GB" dirty="0"/>
              <a:t>These are resilient, independent, resourceful, inquisitive, faithful, collaborative, respectful, ambitious, motivated, confident.</a:t>
            </a:r>
          </a:p>
          <a:p>
            <a:r>
              <a:rPr lang="en-GB" dirty="0"/>
              <a:t>A hand of success in is given in Friday assembly for achieving the learning characteristic.</a:t>
            </a:r>
          </a:p>
          <a:p>
            <a:r>
              <a:rPr lang="en-GB" dirty="0"/>
              <a:t>The children will be in a House team named after a Saint.  Children will receive house points if the child is showing that they are ready, respectful and safe.</a:t>
            </a:r>
          </a:p>
          <a:p>
            <a:r>
              <a:rPr lang="en-GB" dirty="0"/>
              <a:t>To get in the pot of gold the children need to do something that is ‘Above and Beyond’ to get a golden ticket. A ‘Wow’ moment!</a:t>
            </a:r>
          </a:p>
          <a:p>
            <a:pPr marL="0" indent="0">
              <a:buNone/>
            </a:pPr>
            <a:endParaRPr lang="en-GB" dirty="0"/>
          </a:p>
          <a:p>
            <a:endParaRPr lang="en-GB" dirty="0"/>
          </a:p>
        </p:txBody>
      </p:sp>
    </p:spTree>
    <p:extLst>
      <p:ext uri="{BB962C8B-B14F-4D97-AF65-F5344CB8AC3E}">
        <p14:creationId xmlns:p14="http://schemas.microsoft.com/office/powerpoint/2010/main" val="3455046815"/>
      </p:ext>
    </p:extLst>
  </p:cSld>
  <p:clrMapOvr>
    <a:masterClrMapping/>
  </p:clrMapOvr>
  <mc:AlternateContent xmlns:mc="http://schemas.openxmlformats.org/markup-compatibility/2006" xmlns:p14="http://schemas.microsoft.com/office/powerpoint/2010/main">
    <mc:Choice Requires="p14">
      <p:transition spd="slow" p14:dur="2000" advTm="4294"/>
    </mc:Choice>
    <mc:Fallback xmlns="">
      <p:transition spd="slow" advTm="429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73621"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2086252" y="340401"/>
            <a:ext cx="9932127" cy="5940088"/>
          </a:xfrm>
          <a:prstGeom prst="rect">
            <a:avLst/>
          </a:prstGeom>
        </p:spPr>
        <p:txBody>
          <a:bodyPr wrap="square">
            <a:spAutoFit/>
          </a:bodyPr>
          <a:lstStyle/>
          <a:p>
            <a:r>
              <a:rPr lang="en-GB" sz="4000" spc="-120" dirty="0">
                <a:solidFill>
                  <a:prstClr val="black"/>
                </a:solidFill>
                <a:ea typeface="+mj-ea"/>
                <a:cs typeface="+mj-cs"/>
              </a:rPr>
              <a:t>Sounds Write Phonics</a:t>
            </a:r>
          </a:p>
          <a:p>
            <a:endParaRPr lang="en-GB" sz="3000" spc="-120" dirty="0">
              <a:solidFill>
                <a:prstClr val="black"/>
              </a:solidFill>
              <a:ea typeface="+mj-ea"/>
              <a:cs typeface="+mj-cs"/>
            </a:endParaRPr>
          </a:p>
          <a:p>
            <a:pPr marL="571500" indent="-571500">
              <a:buFont typeface="Arial" panose="020B0604020202020204" pitchFamily="34" charset="0"/>
              <a:buChar char="•"/>
            </a:pPr>
            <a:r>
              <a:rPr lang="en-GB" sz="3000" spc="-120" dirty="0">
                <a:solidFill>
                  <a:prstClr val="black"/>
                </a:solidFill>
                <a:ea typeface="+mj-ea"/>
                <a:cs typeface="+mj-cs"/>
              </a:rPr>
              <a:t>Scheme used across the school from EYs to Y6</a:t>
            </a:r>
          </a:p>
          <a:p>
            <a:r>
              <a:rPr lang="en-GB" sz="3000" spc="-120" dirty="0">
                <a:solidFill>
                  <a:prstClr val="black"/>
                </a:solidFill>
                <a:ea typeface="+mj-ea"/>
                <a:cs typeface="+mj-cs"/>
              </a:rPr>
              <a:t>        Children are taught to listen to sounds in words and </a:t>
            </a:r>
          </a:p>
          <a:p>
            <a:r>
              <a:rPr lang="en-GB" sz="3000" spc="-120" dirty="0">
                <a:solidFill>
                  <a:prstClr val="black"/>
                </a:solidFill>
                <a:ea typeface="+mj-ea"/>
                <a:cs typeface="+mj-cs"/>
              </a:rPr>
              <a:t>        then taught the spellings that make those sounds</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3000" spc="-120" dirty="0">
                <a:solidFill>
                  <a:prstClr val="black"/>
                </a:solidFill>
                <a:ea typeface="+mj-ea"/>
                <a:cs typeface="+mj-cs"/>
              </a:rPr>
              <a:t>Focuses on precise pronunciation, sounds taught in context of words and not in isolation, no pictures or actions to represent sounds, no teaching of rules</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3000" spc="-120" dirty="0">
                <a:solidFill>
                  <a:prstClr val="black"/>
                </a:solidFill>
                <a:ea typeface="+mj-ea"/>
                <a:cs typeface="+mj-cs"/>
              </a:rPr>
              <a:t>Teaching sequence constantly builds on prior knowledge and gives time to rehearse and practise</a:t>
            </a:r>
          </a:p>
          <a:p>
            <a:pPr marL="571500" indent="-571500">
              <a:buFont typeface="Arial" panose="020B0604020202020204" pitchFamily="34" charset="0"/>
              <a:buChar char="•"/>
            </a:pPr>
            <a:r>
              <a:rPr lang="en-GB" sz="3000" spc="-120" dirty="0">
                <a:solidFill>
                  <a:prstClr val="black"/>
                </a:solidFill>
                <a:ea typeface="+mj-ea"/>
                <a:cs typeface="+mj-cs"/>
              </a:rPr>
              <a:t>Phonics drop in – Tuesday 17</a:t>
            </a:r>
            <a:r>
              <a:rPr lang="en-GB" sz="3000" spc="-120" baseline="30000" dirty="0">
                <a:solidFill>
                  <a:prstClr val="black"/>
                </a:solidFill>
                <a:ea typeface="+mj-ea"/>
                <a:cs typeface="+mj-cs"/>
              </a:rPr>
              <a:t>th</a:t>
            </a:r>
            <a:r>
              <a:rPr lang="en-GB" sz="3000" spc="-120" dirty="0">
                <a:solidFill>
                  <a:prstClr val="black"/>
                </a:solidFill>
                <a:ea typeface="+mj-ea"/>
                <a:cs typeface="+mj-cs"/>
              </a:rPr>
              <a:t> October 9am</a:t>
            </a:r>
          </a:p>
        </p:txBody>
      </p:sp>
      <p:pic>
        <p:nvPicPr>
          <p:cNvPr id="3" name="Picture 2">
            <a:extLst>
              <a:ext uri="{FF2B5EF4-FFF2-40B4-BE49-F238E27FC236}">
                <a16:creationId xmlns:a16="http://schemas.microsoft.com/office/drawing/2014/main" id="{54934D15-0A9E-409B-86E4-E3788FC3D621}"/>
              </a:ext>
            </a:extLst>
          </p:cNvPr>
          <p:cNvPicPr>
            <a:picLocks noChangeAspect="1"/>
          </p:cNvPicPr>
          <p:nvPr/>
        </p:nvPicPr>
        <p:blipFill rotWithShape="1">
          <a:blip r:embed="rId4"/>
          <a:srcRect l="13287" t="9700" r="9685"/>
          <a:stretch/>
        </p:blipFill>
        <p:spPr>
          <a:xfrm>
            <a:off x="9570720" y="340401"/>
            <a:ext cx="2174240" cy="1464375"/>
          </a:xfrm>
          <a:prstGeom prst="rect">
            <a:avLst/>
          </a:prstGeom>
        </p:spPr>
      </p:pic>
    </p:spTree>
    <p:extLst>
      <p:ext uri="{BB962C8B-B14F-4D97-AF65-F5344CB8AC3E}">
        <p14:creationId xmlns:p14="http://schemas.microsoft.com/office/powerpoint/2010/main" val="1086309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73621"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938528" y="305068"/>
            <a:ext cx="10077449" cy="6509474"/>
          </a:xfrm>
          <a:prstGeom prst="rect">
            <a:avLst/>
          </a:prstGeom>
        </p:spPr>
        <p:txBody>
          <a:bodyPr wrap="square">
            <a:spAutoFit/>
          </a:bodyPr>
          <a:lstStyle/>
          <a:p>
            <a:r>
              <a:rPr lang="en-GB" sz="4000" spc="-120" dirty="0">
                <a:solidFill>
                  <a:prstClr val="black"/>
                </a:solidFill>
                <a:ea typeface="+mj-ea"/>
                <a:cs typeface="+mj-cs"/>
              </a:rPr>
              <a:t>Reading</a:t>
            </a:r>
          </a:p>
          <a:p>
            <a:endParaRPr lang="en-GB" sz="2000" spc="-120" dirty="0">
              <a:solidFill>
                <a:prstClr val="black"/>
              </a:solidFill>
              <a:ea typeface="+mj-ea"/>
              <a:cs typeface="+mj-cs"/>
            </a:endParaRPr>
          </a:p>
          <a:p>
            <a:pPr marL="571500" indent="-571500">
              <a:buFont typeface="Arial" panose="020B0604020202020204" pitchFamily="34" charset="0"/>
              <a:buChar char="•"/>
            </a:pPr>
            <a:r>
              <a:rPr lang="en-GB" sz="3300" spc="-120" dirty="0">
                <a:solidFill>
                  <a:prstClr val="black"/>
                </a:solidFill>
                <a:ea typeface="+mj-ea"/>
                <a:cs typeface="+mj-cs"/>
              </a:rPr>
              <a:t>Children will bring home decodable books after half term to practice the sounds that they have been taught in school. Please ensure your reading folder has been sent back to school if you haven’t already done so. Books will be changed every Monday.</a:t>
            </a:r>
          </a:p>
          <a:p>
            <a:endParaRPr lang="en-GB" sz="2000" spc="-120" dirty="0">
              <a:solidFill>
                <a:prstClr val="black"/>
              </a:solidFill>
              <a:ea typeface="+mj-ea"/>
              <a:cs typeface="+mj-cs"/>
            </a:endParaRPr>
          </a:p>
          <a:p>
            <a:pPr marL="571500" indent="-571500">
              <a:buFont typeface="Arial" panose="020B0604020202020204" pitchFamily="34" charset="0"/>
              <a:buChar char="•"/>
            </a:pPr>
            <a:r>
              <a:rPr lang="en-GB" sz="3300" spc="-120" dirty="0">
                <a:solidFill>
                  <a:prstClr val="black"/>
                </a:solidFill>
                <a:ea typeface="+mj-ea"/>
                <a:cs typeface="+mj-cs"/>
              </a:rPr>
              <a:t>Books they bring home will be practising words they already have seen and learnt</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3300" spc="-120" dirty="0">
                <a:solidFill>
                  <a:prstClr val="black"/>
                </a:solidFill>
              </a:rPr>
              <a:t>“Say the sounds and read the word”</a:t>
            </a:r>
          </a:p>
          <a:p>
            <a:pPr marL="571500" indent="-571500">
              <a:buFont typeface="Arial" panose="020B0604020202020204" pitchFamily="34" charset="0"/>
              <a:buChar char="•"/>
            </a:pPr>
            <a:endParaRPr lang="en-GB" sz="2000" spc="-120" dirty="0">
              <a:solidFill>
                <a:prstClr val="black"/>
              </a:solidFill>
              <a:ea typeface="+mj-ea"/>
              <a:cs typeface="+mj-cs"/>
            </a:endParaRPr>
          </a:p>
          <a:p>
            <a:endParaRPr lang="en-GB" sz="3300" spc="-120" dirty="0">
              <a:solidFill>
                <a:prstClr val="black"/>
              </a:solidFill>
              <a:ea typeface="+mj-ea"/>
              <a:cs typeface="+mj-cs"/>
            </a:endParaRPr>
          </a:p>
        </p:txBody>
      </p:sp>
      <p:pic>
        <p:nvPicPr>
          <p:cNvPr id="4" name="Picture 3">
            <a:extLst>
              <a:ext uri="{FF2B5EF4-FFF2-40B4-BE49-F238E27FC236}">
                <a16:creationId xmlns:a16="http://schemas.microsoft.com/office/drawing/2014/main" id="{40A6D574-46D3-4805-A131-855CCF180EAE}"/>
              </a:ext>
            </a:extLst>
          </p:cNvPr>
          <p:cNvPicPr>
            <a:picLocks noChangeAspect="1"/>
          </p:cNvPicPr>
          <p:nvPr/>
        </p:nvPicPr>
        <p:blipFill rotWithShape="1">
          <a:blip r:embed="rId4"/>
          <a:srcRect l="15867" t="4722" r="13615" b="4256"/>
          <a:stretch/>
        </p:blipFill>
        <p:spPr>
          <a:xfrm>
            <a:off x="204921" y="2639956"/>
            <a:ext cx="1702308" cy="2197265"/>
          </a:xfrm>
          <a:prstGeom prst="rect">
            <a:avLst/>
          </a:prstGeom>
        </p:spPr>
      </p:pic>
      <p:pic>
        <p:nvPicPr>
          <p:cNvPr id="6" name="Picture 5">
            <a:extLst>
              <a:ext uri="{FF2B5EF4-FFF2-40B4-BE49-F238E27FC236}">
                <a16:creationId xmlns:a16="http://schemas.microsoft.com/office/drawing/2014/main" id="{9F67D969-33C8-4501-B7E0-5FEEBBEBD8F0}"/>
              </a:ext>
            </a:extLst>
          </p:cNvPr>
          <p:cNvPicPr>
            <a:picLocks noChangeAspect="1"/>
          </p:cNvPicPr>
          <p:nvPr/>
        </p:nvPicPr>
        <p:blipFill rotWithShape="1">
          <a:blip r:embed="rId5"/>
          <a:srcRect l="19524" t="9286" r="19524" b="7858"/>
          <a:stretch/>
        </p:blipFill>
        <p:spPr>
          <a:xfrm>
            <a:off x="9402318" y="4543925"/>
            <a:ext cx="1702308" cy="2314075"/>
          </a:xfrm>
          <a:prstGeom prst="rect">
            <a:avLst/>
          </a:prstGeom>
        </p:spPr>
      </p:pic>
    </p:spTree>
    <p:extLst>
      <p:ext uri="{BB962C8B-B14F-4D97-AF65-F5344CB8AC3E}">
        <p14:creationId xmlns:p14="http://schemas.microsoft.com/office/powerpoint/2010/main" val="173485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73621"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940930" y="340401"/>
            <a:ext cx="10077449" cy="5940088"/>
          </a:xfrm>
          <a:prstGeom prst="rect">
            <a:avLst/>
          </a:prstGeom>
        </p:spPr>
        <p:txBody>
          <a:bodyPr wrap="square">
            <a:spAutoFit/>
          </a:bodyPr>
          <a:lstStyle/>
          <a:p>
            <a:r>
              <a:rPr lang="en-GB" sz="4000" spc="-120" dirty="0">
                <a:solidFill>
                  <a:prstClr val="black"/>
                </a:solidFill>
                <a:ea typeface="+mj-ea"/>
                <a:cs typeface="+mj-cs"/>
              </a:rPr>
              <a:t>How to support your child at home</a:t>
            </a: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pPr marL="571500" indent="-571500">
              <a:buFont typeface="Arial" panose="020B0604020202020204" pitchFamily="34" charset="0"/>
              <a:buChar char="•"/>
            </a:pPr>
            <a:r>
              <a:rPr lang="en-GB" sz="3200" spc="-120" dirty="0">
                <a:solidFill>
                  <a:prstClr val="black"/>
                </a:solidFill>
                <a:ea typeface="+mj-ea"/>
                <a:cs typeface="+mj-cs"/>
              </a:rPr>
              <a:t>If your child makes a mistake, repeat the phrases above and/or point with your finger to the error to see if they can fix it themselves</a:t>
            </a:r>
          </a:p>
          <a:p>
            <a:endParaRPr lang="en-GB" sz="3200" spc="-120" dirty="0">
              <a:solidFill>
                <a:prstClr val="black"/>
              </a:solidFill>
              <a:ea typeface="+mj-ea"/>
              <a:cs typeface="+mj-cs"/>
            </a:endParaRPr>
          </a:p>
          <a:p>
            <a:pPr marL="571500" indent="-571500">
              <a:buFont typeface="Arial" panose="020B0604020202020204" pitchFamily="34" charset="0"/>
              <a:buChar char="•"/>
            </a:pPr>
            <a:endParaRPr lang="en-GB" sz="3200" spc="-120" dirty="0">
              <a:solidFill>
                <a:prstClr val="black"/>
              </a:solidFill>
              <a:ea typeface="+mj-ea"/>
              <a:cs typeface="+mj-cs"/>
            </a:endParaRPr>
          </a:p>
        </p:txBody>
      </p:sp>
      <p:sp>
        <p:nvSpPr>
          <p:cNvPr id="3" name="Speech Bubble: Oval 2">
            <a:extLst>
              <a:ext uri="{FF2B5EF4-FFF2-40B4-BE49-F238E27FC236}">
                <a16:creationId xmlns:a16="http://schemas.microsoft.com/office/drawing/2014/main" id="{5AFB141D-1D56-472A-8DE5-8B8B464DA61A}"/>
              </a:ext>
            </a:extLst>
          </p:cNvPr>
          <p:cNvSpPr/>
          <p:nvPr/>
        </p:nvSpPr>
        <p:spPr>
          <a:xfrm>
            <a:off x="7115321" y="1153433"/>
            <a:ext cx="3780086" cy="1681389"/>
          </a:xfrm>
          <a:prstGeom prst="wedgeEllipseCallout">
            <a:avLst>
              <a:gd name="adj1" fmla="val -41798"/>
              <a:gd name="adj2" fmla="val 540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spc="-120" dirty="0">
                <a:solidFill>
                  <a:prstClr val="black"/>
                </a:solidFill>
              </a:rPr>
              <a:t>Say the sounds and write the word.</a:t>
            </a:r>
          </a:p>
          <a:p>
            <a:pPr algn="ctr"/>
            <a:endParaRPr lang="en-GB" dirty="0"/>
          </a:p>
        </p:txBody>
      </p:sp>
      <p:sp>
        <p:nvSpPr>
          <p:cNvPr id="6" name="Speech Bubble: Oval 5">
            <a:extLst>
              <a:ext uri="{FF2B5EF4-FFF2-40B4-BE49-F238E27FC236}">
                <a16:creationId xmlns:a16="http://schemas.microsoft.com/office/drawing/2014/main" id="{E1CEC912-A9B7-47EB-965D-DDAC6B338E74}"/>
              </a:ext>
            </a:extLst>
          </p:cNvPr>
          <p:cNvSpPr/>
          <p:nvPr/>
        </p:nvSpPr>
        <p:spPr>
          <a:xfrm>
            <a:off x="2212264" y="1153433"/>
            <a:ext cx="3780086" cy="1681389"/>
          </a:xfrm>
          <a:prstGeom prst="wedgeEllipseCallout">
            <a:avLst>
              <a:gd name="adj1" fmla="val 35610"/>
              <a:gd name="adj2" fmla="val 576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spc="-120">
                <a:solidFill>
                  <a:prstClr val="black"/>
                </a:solidFill>
              </a:rPr>
              <a:t>Say </a:t>
            </a:r>
            <a:r>
              <a:rPr lang="en-GB" sz="2500" spc="-120" dirty="0">
                <a:solidFill>
                  <a:prstClr val="black"/>
                </a:solidFill>
              </a:rPr>
              <a:t>the sounds and read </a:t>
            </a:r>
            <a:r>
              <a:rPr lang="en-GB" sz="2500" spc="-120">
                <a:solidFill>
                  <a:prstClr val="black"/>
                </a:solidFill>
              </a:rPr>
              <a:t>the word.</a:t>
            </a:r>
            <a:endParaRPr lang="en-GB" sz="2500" spc="-120" dirty="0">
              <a:solidFill>
                <a:prstClr val="black"/>
              </a:solidFill>
            </a:endParaRPr>
          </a:p>
          <a:p>
            <a:pPr algn="ctr"/>
            <a:endParaRPr lang="en-GB" dirty="0"/>
          </a:p>
        </p:txBody>
      </p:sp>
    </p:spTree>
    <p:extLst>
      <p:ext uri="{BB962C8B-B14F-4D97-AF65-F5344CB8AC3E}">
        <p14:creationId xmlns:p14="http://schemas.microsoft.com/office/powerpoint/2010/main" val="2226889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4288421" y="1745199"/>
            <a:ext cx="4259044" cy="3042174"/>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914400" y="1065320"/>
            <a:ext cx="10522951" cy="5170646"/>
          </a:xfrm>
          <a:prstGeom prst="rect">
            <a:avLst/>
          </a:prstGeom>
        </p:spPr>
        <p:txBody>
          <a:bodyPr wrap="square">
            <a:spAutoFit/>
          </a:bodyPr>
          <a:lstStyle/>
          <a:p>
            <a:endParaRPr lang="en-GB" sz="4000" spc="-120" dirty="0">
              <a:solidFill>
                <a:prstClr val="black"/>
              </a:solidFill>
              <a:ea typeface="+mj-ea"/>
              <a:cs typeface="+mj-cs"/>
            </a:endParaRPr>
          </a:p>
          <a:p>
            <a:endParaRPr lang="en-GB" sz="4000" spc="-120" dirty="0">
              <a:solidFill>
                <a:prstClr val="black"/>
              </a:solidFill>
              <a:ea typeface="+mj-ea"/>
              <a:cs typeface="+mj-cs"/>
            </a:endParaRPr>
          </a:p>
          <a:p>
            <a:endParaRPr lang="en-GB" sz="4000" spc="-120" dirty="0">
              <a:solidFill>
                <a:prstClr val="black"/>
              </a:solidFill>
              <a:ea typeface="+mj-ea"/>
              <a:cs typeface="+mj-cs"/>
            </a:endParaRPr>
          </a:p>
          <a:p>
            <a:endParaRPr lang="en-GB" sz="4000" spc="-120" dirty="0">
              <a:solidFill>
                <a:prstClr val="black"/>
              </a:solidFill>
              <a:ea typeface="+mj-ea"/>
              <a:cs typeface="+mj-cs"/>
            </a:endParaRPr>
          </a:p>
          <a:p>
            <a:pPr algn="ctr"/>
            <a:endParaRPr lang="en-GB" sz="4000" spc="-120" dirty="0">
              <a:solidFill>
                <a:prstClr val="black"/>
              </a:solidFill>
              <a:ea typeface="+mj-ea"/>
              <a:cs typeface="+mj-cs"/>
            </a:endParaRPr>
          </a:p>
          <a:p>
            <a:pPr algn="ctr"/>
            <a:endParaRPr lang="en-GB" sz="4000" spc="-120" dirty="0">
              <a:solidFill>
                <a:prstClr val="black"/>
              </a:solidFill>
              <a:ea typeface="+mj-ea"/>
              <a:cs typeface="+mj-cs"/>
            </a:endParaRPr>
          </a:p>
          <a:p>
            <a:pPr algn="ctr"/>
            <a:r>
              <a:rPr lang="en-GB" sz="3000" spc="-120" dirty="0">
                <a:solidFill>
                  <a:prstClr val="black"/>
                </a:solidFill>
                <a:ea typeface="+mj-ea"/>
                <a:cs typeface="+mj-cs"/>
              </a:rPr>
              <a:t>Sounds Write Information Evening to be held next half term</a:t>
            </a:r>
          </a:p>
          <a:p>
            <a:pPr algn="ctr"/>
            <a:r>
              <a:rPr lang="en-GB" sz="3000" spc="-120" dirty="0">
                <a:solidFill>
                  <a:prstClr val="black"/>
                </a:solidFill>
                <a:ea typeface="+mj-ea"/>
                <a:cs typeface="+mj-cs"/>
              </a:rPr>
              <a:t>Date to be confirmed.</a:t>
            </a:r>
          </a:p>
          <a:p>
            <a:pPr algn="ctr"/>
            <a:endParaRPr lang="en-GB" sz="3000" dirty="0"/>
          </a:p>
        </p:txBody>
      </p:sp>
    </p:spTree>
    <p:extLst>
      <p:ext uri="{BB962C8B-B14F-4D97-AF65-F5344CB8AC3E}">
        <p14:creationId xmlns:p14="http://schemas.microsoft.com/office/powerpoint/2010/main" val="3109031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8A9ADF0-F001-11CF-FC3D-6E043F85DDDF}"/>
              </a:ext>
            </a:extLst>
          </p:cNvPr>
          <p:cNvSpPr>
            <a:spLocks noGrp="1"/>
          </p:cNvSpPr>
          <p:nvPr>
            <p:ph type="title"/>
          </p:nvPr>
        </p:nvSpPr>
        <p:spPr>
          <a:xfrm>
            <a:off x="1262824" y="250186"/>
            <a:ext cx="9007643" cy="1700737"/>
          </a:xfrm>
        </p:spPr>
        <p:txBody>
          <a:bodyPr/>
          <a:lstStyle/>
          <a:p>
            <a:r>
              <a:rPr lang="en-GB" spc="-120" dirty="0"/>
              <a:t>Handwriting Scheme</a:t>
            </a:r>
            <a:endParaRPr lang="en-US" dirty="0"/>
          </a:p>
        </p:txBody>
      </p:sp>
      <p:sp>
        <p:nvSpPr>
          <p:cNvPr id="3" name="Content Placeholder 2">
            <a:extLst>
              <a:ext uri="{FF2B5EF4-FFF2-40B4-BE49-F238E27FC236}">
                <a16:creationId xmlns:a16="http://schemas.microsoft.com/office/drawing/2014/main" id="{FBDF83FF-4BF8-4B79-9801-D961EB28D7F2}"/>
              </a:ext>
            </a:extLst>
          </p:cNvPr>
          <p:cNvSpPr>
            <a:spLocks noGrp="1"/>
          </p:cNvSpPr>
          <p:nvPr>
            <p:ph sz="half" idx="1"/>
          </p:nvPr>
        </p:nvSpPr>
        <p:spPr>
          <a:xfrm>
            <a:off x="1262824" y="1784802"/>
            <a:ext cx="11345662" cy="3621351"/>
          </a:xfrm>
        </p:spPr>
        <p:txBody>
          <a:bodyPr>
            <a:normAutofit/>
          </a:bodyPr>
          <a:lstStyle/>
          <a:p>
            <a:pPr>
              <a:lnSpc>
                <a:spcPct val="90000"/>
              </a:lnSpc>
            </a:pPr>
            <a:r>
              <a:rPr lang="en-GB" spc="-120" dirty="0"/>
              <a:t>New scheme introduced across the federation.</a:t>
            </a:r>
          </a:p>
          <a:p>
            <a:pPr>
              <a:lnSpc>
                <a:spcPct val="90000"/>
              </a:lnSpc>
            </a:pPr>
            <a:r>
              <a:rPr lang="en-GB" spc="-120" dirty="0"/>
              <a:t>Daily 20-minute sessions</a:t>
            </a:r>
          </a:p>
          <a:p>
            <a:pPr>
              <a:lnSpc>
                <a:spcPct val="90000"/>
              </a:lnSpc>
            </a:pPr>
            <a:r>
              <a:rPr lang="en-GB" spc="-120" dirty="0"/>
              <a:t>4 strands of learning in each session  to create fluency and automaticity in handwriting</a:t>
            </a:r>
            <a:r>
              <a:rPr lang="en-GB" spc="-120" dirty="0">
                <a:solidFill>
                  <a:schemeClr val="tx1">
                    <a:lumMod val="50000"/>
                    <a:lumOff val="50000"/>
                  </a:schemeClr>
                </a:solidFill>
              </a:rPr>
              <a:t>.</a:t>
            </a:r>
          </a:p>
          <a:p>
            <a:pPr>
              <a:lnSpc>
                <a:spcPct val="90000"/>
              </a:lnSpc>
            </a:pPr>
            <a:endParaRPr lang="en-US" sz="1100" dirty="0"/>
          </a:p>
        </p:txBody>
      </p:sp>
      <p:pic>
        <p:nvPicPr>
          <p:cNvPr id="5" name="Picture 4" descr="A black text on a white background&#10;&#10;Description automatically generated">
            <a:extLst>
              <a:ext uri="{FF2B5EF4-FFF2-40B4-BE49-F238E27FC236}">
                <a16:creationId xmlns:a16="http://schemas.microsoft.com/office/drawing/2014/main" id="{CBFB7C78-5A51-E758-37DE-F657B3F47C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9793" y="562614"/>
            <a:ext cx="3525912" cy="1024081"/>
          </a:xfrm>
          <a:prstGeom prst="rect">
            <a:avLst/>
          </a:prstGeom>
        </p:spPr>
      </p:pic>
      <p:pic>
        <p:nvPicPr>
          <p:cNvPr id="7" name="Picture 6" descr="A green and orange rectangular box with white text&#10;&#10;Description automatically generated">
            <a:extLst>
              <a:ext uri="{FF2B5EF4-FFF2-40B4-BE49-F238E27FC236}">
                <a16:creationId xmlns:a16="http://schemas.microsoft.com/office/drawing/2014/main" id="{0B209988-DDE9-2B4D-52E2-68E88D1DA4A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02862" y="3968338"/>
            <a:ext cx="7772400" cy="2313674"/>
          </a:xfrm>
          <a:prstGeom prst="rect">
            <a:avLst/>
          </a:prstGeom>
        </p:spPr>
      </p:pic>
      <p:sp>
        <p:nvSpPr>
          <p:cNvPr id="11" name="TextBox 10">
            <a:extLst>
              <a:ext uri="{FF2B5EF4-FFF2-40B4-BE49-F238E27FC236}">
                <a16:creationId xmlns:a16="http://schemas.microsoft.com/office/drawing/2014/main" id="{92FFF410-7958-BE16-651E-33B90E351492}"/>
              </a:ext>
            </a:extLst>
          </p:cNvPr>
          <p:cNvSpPr txBox="1"/>
          <p:nvPr/>
        </p:nvSpPr>
        <p:spPr>
          <a:xfrm>
            <a:off x="704528" y="5912680"/>
            <a:ext cx="9007643" cy="369332"/>
          </a:xfrm>
          <a:prstGeom prst="rect">
            <a:avLst/>
          </a:prstGeom>
          <a:noFill/>
        </p:spPr>
        <p:txBody>
          <a:bodyPr wrap="square">
            <a:spAutoFit/>
          </a:bodyPr>
          <a:lstStyle/>
          <a:p>
            <a:pPr algn="ctr"/>
            <a:r>
              <a:rPr lang="en-GB" b="1" spc="-120" dirty="0">
                <a:solidFill>
                  <a:prstClr val="black"/>
                </a:solidFill>
                <a:ea typeface="+mj-ea"/>
                <a:cs typeface="+mj-cs"/>
              </a:rPr>
              <a:t>Kinetic Letters Parent Workshop: Thursday 16</a:t>
            </a:r>
            <a:r>
              <a:rPr lang="en-GB" b="1" spc="-120" baseline="30000" dirty="0">
                <a:solidFill>
                  <a:prstClr val="black"/>
                </a:solidFill>
                <a:ea typeface="+mj-ea"/>
                <a:cs typeface="+mj-cs"/>
              </a:rPr>
              <a:t>th</a:t>
            </a:r>
            <a:r>
              <a:rPr lang="en-GB" b="1" spc="-120" dirty="0">
                <a:solidFill>
                  <a:prstClr val="black"/>
                </a:solidFill>
                <a:ea typeface="+mj-ea"/>
                <a:cs typeface="+mj-cs"/>
              </a:rPr>
              <a:t> November 2.15pm</a:t>
            </a:r>
          </a:p>
        </p:txBody>
      </p:sp>
    </p:spTree>
    <p:extLst>
      <p:ext uri="{BB962C8B-B14F-4D97-AF65-F5344CB8AC3E}">
        <p14:creationId xmlns:p14="http://schemas.microsoft.com/office/powerpoint/2010/main" val="4187521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solidFill>
                  <a:srgbClr val="FFFF00"/>
                </a:solidFill>
              </a:rPr>
              <a:t>Tapestry</a:t>
            </a:r>
            <a:br>
              <a:rPr lang="en-GB" dirty="0">
                <a:solidFill>
                  <a:srgbClr val="FFFF00"/>
                </a:solidFill>
              </a:rPr>
            </a:br>
            <a:br>
              <a:rPr lang="en-GB" dirty="0">
                <a:solidFill>
                  <a:srgbClr val="FFFF00"/>
                </a:solidFill>
              </a:rPr>
            </a:br>
            <a:endParaRPr lang="en-GB" dirty="0">
              <a:solidFill>
                <a:srgbClr val="FFFF00"/>
              </a:solidFill>
            </a:endParaRPr>
          </a:p>
        </p:txBody>
      </p:sp>
      <p:sp>
        <p:nvSpPr>
          <p:cNvPr id="3" name="Subtitle 2"/>
          <p:cNvSpPr>
            <a:spLocks noGrp="1"/>
          </p:cNvSpPr>
          <p:nvPr>
            <p:ph type="subTitle" idx="1"/>
          </p:nvPr>
        </p:nvSpPr>
        <p:spPr>
          <a:xfrm>
            <a:off x="1524000" y="2008682"/>
            <a:ext cx="9144000" cy="4062334"/>
          </a:xfrm>
        </p:spPr>
        <p:txBody>
          <a:bodyPr>
            <a:normAutofit fontScale="85000" lnSpcReduction="20000"/>
          </a:bodyPr>
          <a:lstStyle/>
          <a:p>
            <a:endParaRPr lang="en-GB" dirty="0"/>
          </a:p>
          <a:p>
            <a:r>
              <a:rPr lang="en-GB" sz="2800" dirty="0"/>
              <a:t>Tapestry is our easy-to-use online learning journal.</a:t>
            </a:r>
          </a:p>
          <a:p>
            <a:r>
              <a:rPr lang="en-GB" sz="2800" dirty="0"/>
              <a:t>It  enables both teachers and parents to record, track and celebrate children's progress in early years education.</a:t>
            </a:r>
          </a:p>
          <a:p>
            <a:r>
              <a:rPr lang="en-GB" sz="2800" dirty="0"/>
              <a:t>We will be starting soon so please login and celebrate your child’s achievements together.</a:t>
            </a:r>
          </a:p>
          <a:p>
            <a:r>
              <a:rPr lang="en-GB" sz="2800" dirty="0"/>
              <a:t>We would love you to share with us any special moments at home so we can celebrate them in school too.</a:t>
            </a:r>
          </a:p>
          <a:p>
            <a:endParaRPr lang="en-GB" sz="2800" dirty="0"/>
          </a:p>
          <a:p>
            <a:r>
              <a:rPr lang="en-GB" sz="2800" dirty="0"/>
              <a:t>If you have any messages about appointments or changes in pick ups please let the office know. Tapestry is for communication about learning only, all other messages must go via the office.</a:t>
            </a:r>
          </a:p>
        </p:txBody>
      </p:sp>
      <p:pic>
        <p:nvPicPr>
          <p:cNvPr id="1026" name="Picture 2" descr="http://tse1.mm.bing.net/th?&amp;id=OIP.M1693b99eddc70f58d67330ce27117e9do0&amp;w=81&amp;h=82&amp;c=0&amp;pid=1.9&amp;rs=0&amp;p=0&amp;r=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7681" y="829113"/>
            <a:ext cx="1472820" cy="1472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847134"/>
      </p:ext>
    </p:extLst>
  </p:cSld>
  <p:clrMapOvr>
    <a:masterClrMapping/>
  </p:clrMapOvr>
  <mc:AlternateContent xmlns:mc="http://schemas.openxmlformats.org/markup-compatibility/2006" xmlns:p14="http://schemas.microsoft.com/office/powerpoint/2010/main">
    <mc:Choice Requires="p14">
      <p:transition spd="slow" p14:dur="2000" advTm="36149"/>
    </mc:Choice>
    <mc:Fallback xmlns="">
      <p:transition spd="slow" advTm="3614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A74216-3EDE-4817-B0B4-53FA957499F0}"/>
              </a:ext>
            </a:extLst>
          </p:cNvPr>
          <p:cNvPicPr>
            <a:picLocks noChangeAspect="1"/>
          </p:cNvPicPr>
          <p:nvPr/>
        </p:nvPicPr>
        <p:blipFill>
          <a:blip r:embed="rId2"/>
          <a:stretch>
            <a:fillRect/>
          </a:stretch>
        </p:blipFill>
        <p:spPr>
          <a:xfrm>
            <a:off x="2739488" y="1968756"/>
            <a:ext cx="1771897" cy="933580"/>
          </a:xfrm>
          <a:prstGeom prst="rect">
            <a:avLst/>
          </a:prstGeom>
        </p:spPr>
      </p:pic>
      <p:sp>
        <p:nvSpPr>
          <p:cNvPr id="4" name="TextBox 3">
            <a:extLst>
              <a:ext uri="{FF2B5EF4-FFF2-40B4-BE49-F238E27FC236}">
                <a16:creationId xmlns:a16="http://schemas.microsoft.com/office/drawing/2014/main" id="{D85D9279-D6CD-4084-A7D8-20E5A5D3BC23}"/>
              </a:ext>
            </a:extLst>
          </p:cNvPr>
          <p:cNvSpPr txBox="1"/>
          <p:nvPr/>
        </p:nvSpPr>
        <p:spPr>
          <a:xfrm>
            <a:off x="1003176" y="3551583"/>
            <a:ext cx="10333607" cy="2523768"/>
          </a:xfrm>
          <a:prstGeom prst="rect">
            <a:avLst/>
          </a:prstGeom>
          <a:noFill/>
        </p:spPr>
        <p:txBody>
          <a:bodyPr wrap="square" rtlCol="0">
            <a:spAutoFit/>
          </a:bodyPr>
          <a:lstStyle/>
          <a:p>
            <a:r>
              <a:rPr lang="en-GB" sz="2800" dirty="0"/>
              <a:t>Mathletics and </a:t>
            </a:r>
            <a:r>
              <a:rPr lang="en-GB" sz="2800" dirty="0" err="1"/>
              <a:t>Numbots</a:t>
            </a:r>
            <a:r>
              <a:rPr lang="en-GB" sz="2800" dirty="0"/>
              <a:t> are our Maths Online learning Programmes. The log on details will sent to you in the form of a letter. </a:t>
            </a:r>
          </a:p>
          <a:p>
            <a:endParaRPr lang="en-GB" sz="2800" dirty="0"/>
          </a:p>
          <a:p>
            <a:r>
              <a:rPr lang="en-GB" sz="2800" dirty="0"/>
              <a:t>We will start with introducing </a:t>
            </a:r>
            <a:r>
              <a:rPr lang="en-GB" sz="2800" dirty="0" err="1"/>
              <a:t>Numbots</a:t>
            </a:r>
            <a:r>
              <a:rPr lang="en-GB" sz="2800" dirty="0"/>
              <a:t> after half term and Mathletics after Christmas.</a:t>
            </a:r>
          </a:p>
          <a:p>
            <a:endParaRPr lang="en-GB" dirty="0"/>
          </a:p>
        </p:txBody>
      </p:sp>
      <p:pic>
        <p:nvPicPr>
          <p:cNvPr id="5" name="Picture 4">
            <a:extLst>
              <a:ext uri="{FF2B5EF4-FFF2-40B4-BE49-F238E27FC236}">
                <a16:creationId xmlns:a16="http://schemas.microsoft.com/office/drawing/2014/main" id="{7FBE0E28-A7FD-4122-8FDF-D13026BCFD65}"/>
              </a:ext>
            </a:extLst>
          </p:cNvPr>
          <p:cNvPicPr>
            <a:picLocks noChangeAspect="1"/>
          </p:cNvPicPr>
          <p:nvPr/>
        </p:nvPicPr>
        <p:blipFill>
          <a:blip r:embed="rId3"/>
          <a:stretch>
            <a:fillRect/>
          </a:stretch>
        </p:blipFill>
        <p:spPr>
          <a:xfrm>
            <a:off x="5780714" y="1372746"/>
            <a:ext cx="4078905" cy="1529590"/>
          </a:xfrm>
          <a:prstGeom prst="rect">
            <a:avLst/>
          </a:prstGeom>
        </p:spPr>
      </p:pic>
    </p:spTree>
    <p:extLst>
      <p:ext uri="{BB962C8B-B14F-4D97-AF65-F5344CB8AC3E}">
        <p14:creationId xmlns:p14="http://schemas.microsoft.com/office/powerpoint/2010/main" val="147603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5" name="Title 3"/>
          <p:cNvSpPr txBox="1">
            <a:spLocks/>
          </p:cNvSpPr>
          <p:nvPr/>
        </p:nvSpPr>
        <p:spPr bwMode="auto">
          <a:xfrm>
            <a:off x="-3265040" y="420523"/>
            <a:ext cx="14020800" cy="132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r>
              <a:rPr lang="en-GB" b="1" dirty="0">
                <a:solidFill>
                  <a:srgbClr val="000000"/>
                </a:solidFill>
              </a:rPr>
              <a:t>Why do we do </a:t>
            </a:r>
          </a:p>
          <a:p>
            <a:r>
              <a:rPr lang="en-GB" b="1" dirty="0">
                <a:solidFill>
                  <a:srgbClr val="000000"/>
                </a:solidFill>
              </a:rPr>
              <a:t>Forest School?</a:t>
            </a:r>
          </a:p>
        </p:txBody>
      </p:sp>
      <p:sp>
        <p:nvSpPr>
          <p:cNvPr id="6" name="Text Box 22"/>
          <p:cNvSpPr txBox="1">
            <a:spLocks noChangeArrowheads="1"/>
          </p:cNvSpPr>
          <p:nvPr/>
        </p:nvSpPr>
        <p:spPr bwMode="auto">
          <a:xfrm>
            <a:off x="199421" y="1927252"/>
            <a:ext cx="11033151"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buNone/>
            </a:pPr>
            <a:r>
              <a:rPr lang="en-GB" sz="2400" dirty="0">
                <a:solidFill>
                  <a:srgbClr val="000000"/>
                </a:solidFill>
              </a:rPr>
              <a:t>Forest school helps our </a:t>
            </a:r>
            <a:r>
              <a:rPr lang="en-GB" sz="2400" b="1" dirty="0">
                <a:solidFill>
                  <a:srgbClr val="FF0000"/>
                </a:solidFill>
              </a:rPr>
              <a:t>confidence</a:t>
            </a:r>
            <a:r>
              <a:rPr lang="en-GB" sz="2400" dirty="0">
                <a:solidFill>
                  <a:srgbClr val="000000"/>
                </a:solidFill>
              </a:rPr>
              <a:t> to grow.</a:t>
            </a:r>
          </a:p>
          <a:p>
            <a:pPr marL="0" indent="0">
              <a:buNone/>
            </a:pPr>
            <a:endParaRPr lang="en-GB" sz="2400" dirty="0">
              <a:solidFill>
                <a:srgbClr val="000000"/>
              </a:solidFill>
            </a:endParaRPr>
          </a:p>
          <a:p>
            <a:pPr marL="0" indent="0">
              <a:buNone/>
            </a:pPr>
            <a:r>
              <a:rPr lang="en-GB" sz="2400" dirty="0">
                <a:solidFill>
                  <a:srgbClr val="000000"/>
                </a:solidFill>
              </a:rPr>
              <a:t>Forest school helps us to make </a:t>
            </a:r>
            <a:r>
              <a:rPr lang="en-GB" sz="2400" b="1" dirty="0">
                <a:solidFill>
                  <a:srgbClr val="FF0000"/>
                </a:solidFill>
              </a:rPr>
              <a:t>positive relationships</a:t>
            </a:r>
            <a:r>
              <a:rPr lang="en-GB" sz="2400" dirty="0">
                <a:solidFill>
                  <a:srgbClr val="FF0000"/>
                </a:solidFill>
              </a:rPr>
              <a:t> </a:t>
            </a:r>
            <a:r>
              <a:rPr lang="en-GB" sz="2400" dirty="0">
                <a:solidFill>
                  <a:srgbClr val="000000"/>
                </a:solidFill>
              </a:rPr>
              <a:t>and work well with each other.</a:t>
            </a:r>
          </a:p>
          <a:p>
            <a:pPr marL="0" indent="0">
              <a:buNone/>
            </a:pPr>
            <a:endParaRPr lang="en-GB" sz="2400" dirty="0">
              <a:solidFill>
                <a:srgbClr val="000000"/>
              </a:solidFill>
            </a:endParaRPr>
          </a:p>
          <a:p>
            <a:pPr marL="0" indent="0">
              <a:buNone/>
            </a:pPr>
            <a:r>
              <a:rPr lang="en-GB" sz="2400" dirty="0">
                <a:solidFill>
                  <a:srgbClr val="000000"/>
                </a:solidFill>
              </a:rPr>
              <a:t>Forest school gives us time to think about how we and others are </a:t>
            </a:r>
            <a:r>
              <a:rPr lang="en-GB" sz="2400" b="1" dirty="0">
                <a:solidFill>
                  <a:srgbClr val="FF0000"/>
                </a:solidFill>
              </a:rPr>
              <a:t>feeling</a:t>
            </a:r>
            <a:r>
              <a:rPr lang="en-GB" sz="2400" dirty="0">
                <a:solidFill>
                  <a:srgbClr val="FF0000"/>
                </a:solidFill>
              </a:rPr>
              <a:t>.</a:t>
            </a:r>
          </a:p>
          <a:p>
            <a:pPr marL="0" indent="0">
              <a:buNone/>
            </a:pPr>
            <a:endParaRPr lang="en-GB" sz="2400" dirty="0">
              <a:solidFill>
                <a:srgbClr val="000000"/>
              </a:solidFill>
            </a:endParaRPr>
          </a:p>
          <a:p>
            <a:pPr marL="0" indent="0">
              <a:buNone/>
            </a:pPr>
            <a:r>
              <a:rPr lang="en-GB" sz="2400" dirty="0">
                <a:solidFill>
                  <a:srgbClr val="000000"/>
                </a:solidFill>
              </a:rPr>
              <a:t>Forest school enables us to </a:t>
            </a:r>
            <a:r>
              <a:rPr lang="en-GB" sz="2400" b="1" dirty="0">
                <a:solidFill>
                  <a:srgbClr val="FF0000"/>
                </a:solidFill>
              </a:rPr>
              <a:t>take risks</a:t>
            </a:r>
            <a:r>
              <a:rPr lang="en-GB" sz="2400" dirty="0">
                <a:solidFill>
                  <a:srgbClr val="FF0000"/>
                </a:solidFill>
              </a:rPr>
              <a:t>.</a:t>
            </a:r>
          </a:p>
          <a:p>
            <a:pPr marL="0" indent="0">
              <a:buNone/>
            </a:pPr>
            <a:endParaRPr lang="en-GB" sz="2400" dirty="0">
              <a:solidFill>
                <a:srgbClr val="000000"/>
              </a:solidFill>
            </a:endParaRPr>
          </a:p>
          <a:p>
            <a:pPr marL="0" indent="0">
              <a:buNone/>
            </a:pPr>
            <a:r>
              <a:rPr lang="en-GB" sz="2400" dirty="0">
                <a:solidFill>
                  <a:srgbClr val="000000"/>
                </a:solidFill>
              </a:rPr>
              <a:t>Forest school encourages us to </a:t>
            </a:r>
            <a:r>
              <a:rPr lang="en-GB" sz="2400" b="1" dirty="0">
                <a:solidFill>
                  <a:srgbClr val="FF0000"/>
                </a:solidFill>
              </a:rPr>
              <a:t>care for the environment</a:t>
            </a:r>
            <a:r>
              <a:rPr lang="en-GB" sz="2400" dirty="0">
                <a:solidFill>
                  <a:srgbClr val="000000"/>
                </a:solidFill>
              </a:rPr>
              <a:t>.</a:t>
            </a:r>
          </a:p>
          <a:p>
            <a:endParaRPr lang="en-GB" sz="1800" dirty="0">
              <a:solidFill>
                <a:srgbClr val="000000"/>
              </a:solidFill>
            </a:endParaRPr>
          </a:p>
        </p:txBody>
      </p:sp>
    </p:spTree>
    <p:extLst>
      <p:ext uri="{BB962C8B-B14F-4D97-AF65-F5344CB8AC3E}">
        <p14:creationId xmlns:p14="http://schemas.microsoft.com/office/powerpoint/2010/main" val="3335144951"/>
      </p:ext>
    </p:extLst>
  </p:cSld>
  <p:clrMapOvr>
    <a:masterClrMapping/>
  </p:clrMapOvr>
  <mc:AlternateContent xmlns:mc="http://schemas.openxmlformats.org/markup-compatibility/2006" xmlns:p14="http://schemas.microsoft.com/office/powerpoint/2010/main">
    <mc:Choice Requires="p14">
      <p:transition spd="slow" p14:dur="2000" advTm="12263"/>
    </mc:Choice>
    <mc:Fallback xmlns="">
      <p:transition spd="slow" advTm="122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5" name="Title 3"/>
          <p:cNvSpPr txBox="1">
            <a:spLocks/>
          </p:cNvSpPr>
          <p:nvPr/>
        </p:nvSpPr>
        <p:spPr bwMode="auto">
          <a:xfrm>
            <a:off x="-3265040" y="420523"/>
            <a:ext cx="15457040" cy="132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r>
              <a:rPr lang="en-GB" b="1" dirty="0">
                <a:solidFill>
                  <a:srgbClr val="000000"/>
                </a:solidFill>
              </a:rPr>
              <a:t>                     What your child will need in Forest School.                Forest School will be every Thursday!</a:t>
            </a:r>
          </a:p>
        </p:txBody>
      </p:sp>
      <p:sp>
        <p:nvSpPr>
          <p:cNvPr id="6" name="Text Box 22"/>
          <p:cNvSpPr txBox="1">
            <a:spLocks noChangeArrowheads="1"/>
          </p:cNvSpPr>
          <p:nvPr/>
        </p:nvSpPr>
        <p:spPr bwMode="auto">
          <a:xfrm>
            <a:off x="199421" y="1927252"/>
            <a:ext cx="11033151" cy="4142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en-GB" sz="2800" dirty="0">
                <a:solidFill>
                  <a:srgbClr val="000000"/>
                </a:solidFill>
              </a:rPr>
              <a:t>Old clothes</a:t>
            </a:r>
          </a:p>
          <a:p>
            <a:r>
              <a:rPr lang="en-GB" sz="2800" dirty="0">
                <a:solidFill>
                  <a:srgbClr val="000000"/>
                </a:solidFill>
              </a:rPr>
              <a:t>Spare clothes</a:t>
            </a:r>
          </a:p>
          <a:p>
            <a:r>
              <a:rPr lang="en-GB" sz="2800" dirty="0">
                <a:solidFill>
                  <a:srgbClr val="000000"/>
                </a:solidFill>
              </a:rPr>
              <a:t>Wellies in a bag</a:t>
            </a:r>
          </a:p>
          <a:p>
            <a:r>
              <a:rPr lang="en-GB" sz="2800">
                <a:solidFill>
                  <a:srgbClr val="000000"/>
                </a:solidFill>
              </a:rPr>
              <a:t>Inside shoes</a:t>
            </a:r>
            <a:endParaRPr lang="en-GB" sz="2800" dirty="0">
              <a:solidFill>
                <a:srgbClr val="000000"/>
              </a:solidFill>
            </a:endParaRPr>
          </a:p>
          <a:p>
            <a:r>
              <a:rPr lang="en-GB" sz="2800" dirty="0">
                <a:solidFill>
                  <a:srgbClr val="000000"/>
                </a:solidFill>
              </a:rPr>
              <a:t>Water proof clothing </a:t>
            </a:r>
            <a:r>
              <a:rPr lang="en-GB" sz="2800" dirty="0" err="1">
                <a:solidFill>
                  <a:srgbClr val="000000"/>
                </a:solidFill>
              </a:rPr>
              <a:t>eg</a:t>
            </a:r>
            <a:r>
              <a:rPr lang="en-GB" sz="2800" dirty="0">
                <a:solidFill>
                  <a:srgbClr val="000000"/>
                </a:solidFill>
              </a:rPr>
              <a:t> coat and trousers</a:t>
            </a:r>
          </a:p>
          <a:p>
            <a:r>
              <a:rPr lang="en-GB" sz="2800" dirty="0">
                <a:solidFill>
                  <a:srgbClr val="000000"/>
                </a:solidFill>
              </a:rPr>
              <a:t>Layers of clothing</a:t>
            </a:r>
          </a:p>
          <a:p>
            <a:r>
              <a:rPr lang="en-GB" sz="2800" dirty="0">
                <a:solidFill>
                  <a:srgbClr val="000000"/>
                </a:solidFill>
              </a:rPr>
              <a:t>Hat gloves</a:t>
            </a:r>
          </a:p>
          <a:p>
            <a:r>
              <a:rPr lang="en-GB" sz="2800" dirty="0">
                <a:solidFill>
                  <a:srgbClr val="000000"/>
                </a:solidFill>
              </a:rPr>
              <a:t>Sun hat</a:t>
            </a:r>
          </a:p>
        </p:txBody>
      </p:sp>
    </p:spTree>
    <p:extLst>
      <p:ext uri="{BB962C8B-B14F-4D97-AF65-F5344CB8AC3E}">
        <p14:creationId xmlns:p14="http://schemas.microsoft.com/office/powerpoint/2010/main" val="2650725643"/>
      </p:ext>
    </p:extLst>
  </p:cSld>
  <p:clrMapOvr>
    <a:masterClrMapping/>
  </p:clrMapOvr>
  <mc:AlternateContent xmlns:mc="http://schemas.openxmlformats.org/markup-compatibility/2006" xmlns:p14="http://schemas.microsoft.com/office/powerpoint/2010/main">
    <mc:Choice Requires="p14">
      <p:transition spd="slow" p14:dur="2000" advTm="21639"/>
    </mc:Choice>
    <mc:Fallback xmlns="">
      <p:transition spd="slow" advTm="2163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BC46BB-5555-46E9-8E5F-DA3EF89814A0}"/>
              </a:ext>
            </a:extLst>
          </p:cNvPr>
          <p:cNvSpPr txBox="1"/>
          <p:nvPr/>
        </p:nvSpPr>
        <p:spPr>
          <a:xfrm>
            <a:off x="225065" y="250925"/>
            <a:ext cx="2060933" cy="1815882"/>
          </a:xfrm>
          <a:prstGeom prst="rect">
            <a:avLst/>
          </a:prstGeom>
          <a:noFill/>
        </p:spPr>
        <p:txBody>
          <a:bodyPr wrap="square" rtlCol="0">
            <a:spAutoFit/>
          </a:bodyPr>
          <a:lstStyle/>
          <a:p>
            <a:r>
              <a:rPr lang="en-GB" sz="2800" dirty="0"/>
              <a:t>Thank you from the Early Years Team.</a:t>
            </a:r>
          </a:p>
        </p:txBody>
      </p:sp>
      <p:pic>
        <p:nvPicPr>
          <p:cNvPr id="4" name="Picture 3">
            <a:extLst>
              <a:ext uri="{FF2B5EF4-FFF2-40B4-BE49-F238E27FC236}">
                <a16:creationId xmlns:a16="http://schemas.microsoft.com/office/drawing/2014/main" id="{7D73F612-76CD-41E2-BFB7-B51FB20B7E1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878" t="24597" r="12314" b="10958"/>
          <a:stretch/>
        </p:blipFill>
        <p:spPr>
          <a:xfrm rot="5400000">
            <a:off x="-152149" y="4164854"/>
            <a:ext cx="1582680" cy="1065322"/>
          </a:xfrm>
          <a:prstGeom prst="rect">
            <a:avLst/>
          </a:prstGeom>
        </p:spPr>
      </p:pic>
      <p:pic>
        <p:nvPicPr>
          <p:cNvPr id="6" name="Picture 5">
            <a:extLst>
              <a:ext uri="{FF2B5EF4-FFF2-40B4-BE49-F238E27FC236}">
                <a16:creationId xmlns:a16="http://schemas.microsoft.com/office/drawing/2014/main" id="{C0DBA535-079D-41AD-9D69-61EAF76223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940563" y="414375"/>
            <a:ext cx="2355864" cy="1766898"/>
          </a:xfrm>
          <a:prstGeom prst="rect">
            <a:avLst/>
          </a:prstGeom>
        </p:spPr>
      </p:pic>
      <p:sp>
        <p:nvSpPr>
          <p:cNvPr id="13" name="TextBox 12">
            <a:extLst>
              <a:ext uri="{FF2B5EF4-FFF2-40B4-BE49-F238E27FC236}">
                <a16:creationId xmlns:a16="http://schemas.microsoft.com/office/drawing/2014/main" id="{29D0304E-B4A1-44F9-8A23-049C7281A44F}"/>
              </a:ext>
            </a:extLst>
          </p:cNvPr>
          <p:cNvSpPr txBox="1"/>
          <p:nvPr/>
        </p:nvSpPr>
        <p:spPr>
          <a:xfrm>
            <a:off x="2072740" y="2422645"/>
            <a:ext cx="3052334" cy="892552"/>
          </a:xfrm>
          <a:prstGeom prst="rect">
            <a:avLst/>
          </a:prstGeom>
          <a:noFill/>
        </p:spPr>
        <p:txBody>
          <a:bodyPr wrap="square" rtlCol="0">
            <a:spAutoFit/>
          </a:bodyPr>
          <a:lstStyle/>
          <a:p>
            <a:r>
              <a:rPr lang="en-GB" sz="3200" dirty="0">
                <a:solidFill>
                  <a:schemeClr val="bg1"/>
                </a:solidFill>
              </a:rPr>
              <a:t>Mrs </a:t>
            </a:r>
            <a:r>
              <a:rPr lang="en-GB" sz="3200" dirty="0" err="1">
                <a:solidFill>
                  <a:schemeClr val="bg1"/>
                </a:solidFill>
              </a:rPr>
              <a:t>Masetti</a:t>
            </a:r>
            <a:endParaRPr lang="en-GB" sz="3200" dirty="0">
              <a:solidFill>
                <a:schemeClr val="bg1"/>
              </a:solidFill>
            </a:endParaRPr>
          </a:p>
          <a:p>
            <a:r>
              <a:rPr lang="en-GB" sz="2000" dirty="0">
                <a:solidFill>
                  <a:schemeClr val="bg1"/>
                </a:solidFill>
              </a:rPr>
              <a:t>  Mon, Tues, Wed</a:t>
            </a:r>
          </a:p>
        </p:txBody>
      </p:sp>
      <p:sp>
        <p:nvSpPr>
          <p:cNvPr id="17" name="TextBox 16">
            <a:extLst>
              <a:ext uri="{FF2B5EF4-FFF2-40B4-BE49-F238E27FC236}">
                <a16:creationId xmlns:a16="http://schemas.microsoft.com/office/drawing/2014/main" id="{8D3FA8C0-258C-4678-AC0A-6013C396DACD}"/>
              </a:ext>
            </a:extLst>
          </p:cNvPr>
          <p:cNvSpPr txBox="1"/>
          <p:nvPr/>
        </p:nvSpPr>
        <p:spPr>
          <a:xfrm>
            <a:off x="17756" y="5722799"/>
            <a:ext cx="12174244" cy="738664"/>
          </a:xfrm>
          <a:prstGeom prst="rect">
            <a:avLst/>
          </a:prstGeom>
          <a:noFill/>
        </p:spPr>
        <p:txBody>
          <a:bodyPr wrap="square" rtlCol="0">
            <a:spAutoFit/>
          </a:bodyPr>
          <a:lstStyle/>
          <a:p>
            <a:r>
              <a:rPr lang="en-GB" sz="2400" dirty="0">
                <a:solidFill>
                  <a:schemeClr val="bg1"/>
                </a:solidFill>
              </a:rPr>
              <a:t>Miss </a:t>
            </a:r>
            <a:r>
              <a:rPr lang="en-GB" sz="2400" dirty="0" err="1">
                <a:solidFill>
                  <a:schemeClr val="bg1"/>
                </a:solidFill>
              </a:rPr>
              <a:t>Pite</a:t>
            </a:r>
            <a:r>
              <a:rPr lang="en-GB" sz="2400" dirty="0">
                <a:solidFill>
                  <a:schemeClr val="bg1"/>
                </a:solidFill>
              </a:rPr>
              <a:t>  Mrs Cassidy  Mrs Lloyd  Miss Maran  Miss McGuire  Mrs Marris   Mrs Shaw    Mrs Vince</a:t>
            </a:r>
            <a:endParaRPr lang="en-GB" dirty="0">
              <a:solidFill>
                <a:schemeClr val="bg1"/>
              </a:solidFill>
            </a:endParaRPr>
          </a:p>
          <a:p>
            <a:r>
              <a:rPr lang="en-GB" dirty="0">
                <a:solidFill>
                  <a:schemeClr val="bg1"/>
                </a:solidFill>
              </a:rPr>
              <a:t>M, T, Th, F           T, W, Th, F            M, W, F            </a:t>
            </a:r>
            <a:r>
              <a:rPr lang="en-GB" sz="1600" dirty="0">
                <a:solidFill>
                  <a:schemeClr val="bg1"/>
                </a:solidFill>
              </a:rPr>
              <a:t>M, T, W, Th, F             M, T, W, Th, F          M, T, W, Th, F              M, T, W                    Th</a:t>
            </a:r>
            <a:endParaRPr lang="en-GB" sz="2800" dirty="0">
              <a:solidFill>
                <a:schemeClr val="bg1"/>
              </a:solidFill>
            </a:endParaRPr>
          </a:p>
        </p:txBody>
      </p:sp>
      <p:pic>
        <p:nvPicPr>
          <p:cNvPr id="1026" name="Picture 2" descr="https://attachments.office.net/owa/JMasetti%40st-edmunds.suffolk.sch.uk/service.svc/s/GetAttachmentThumbnail?id=AQMkAGFlMzIwM2MwLTRjNGQtNGViYy04NzUwLTA4OTQ1Y2YyYjlhZQBGAAADYgimCA4NW0aWQW5lJ4f%2FAwcAWNhJiu67TUuebB0QwKm6fwAAAgEMAAAAWNhJiu67TUuebB0QwKm6fwADGHAJiAAAAAESABAA2p7FafoGxU2EMmY4HAVrCg%3D%3D&amp;thumbnailType=2&amp;owa=outlook.office.com&amp;scriptVer=20200907002.06&amp;X-OWA-CANARY=Efft7XIvCkSrkZr8-7gQcwA7GofgWtgY7osYTlQrnh1LnxfrhLTRLqQ-FUTJdfCFtEOLBpHjsg4.&amp;token=eyJhbGciOiJSUzI1NiIsImtpZCI6IjU2MzU4ODUyMzRCOTI1MkRERTAwNTc2NkQ5RDlGMjc2NTY1RjYzRTIiLCJ0eXAiOiJKV1QiLCJ4NXQiOiJWaldJVWpTNUpTM2VBRmRtMmRueWRsWmZZLUkifQ.eyJvcmlnaW4iOiJodHRwczovL291dGxvb2sub2ZmaWNlLmNvbSIsInVjIjoiODU4YjYyMDAzMzgwNDRmYTgxYTk4NzI4MjNhN2RlNzgiLCJzaWduaW5fc3RhdGUiOiJbXCJrbXNpXCJdIiwidmVyIjoiRXhjaGFuZ2UuQ2FsbGJhY2suVjEiLCJhcHBjdHhzZW5kZXIiOiJPd2FEb3dubG9hZEAyODVmODhkNC1jYTU5LTQ4ZDYtODY2ZC1mZGJlZTEwNTBmMmMiLCJpc3NyaW5nIjoiV1ciLCJhcHBjdHgiOiJ7XCJtc2V4Y2hwcm90XCI6XCJvd2FcIixcInByaW1hcnlzaWRcIjpcIlMtMS01LTIxLTI3ODk3MTIyNTktMjkwMzAwNTcyNy0zNDkzMTU0ODczLTMwNjI1MVwiLFwicHVpZFwiOlwiMTE1Mzc2NTkzMjI1NzIyNTI2OVwiLFwib2lkXCI6XCIyNDc3OThmNi0yZDA3LTQ4YTgtYTNhNi1mZGQ0NmYxMjQwODRcIixcInNjb3BlXCI6XCJPd2FEb3dubG9hZFwifSIsIm5iZiI6MTYwMDMyOTc5OSwiZXhwIjoxNjAwMzMwMzk5LCJpc3MiOiIwMDAwMDAwMi0wMDAwLTBmZjEtY2UwMC0wMDAwMDAwMDAwMDBAMjg1Zjg4ZDQtY2E1OS00OGQ2LTg2NmQtZmRiZWUxMDUwZjJjIiwiYXVkIjoiMDAwMDAwMDItMDAwMC0wZmYxLWNlMDAtMDAwMDAwMDAwMDAwL2F0dGFjaG1lbnRzLm9mZmljZS5uZXRAMjg1Zjg4ZDQtY2E1OS00OGQ2LTg2NmQtZmRiZWUxMDUwZjJjIiwiaGFwcCI6Im93YSJ9.Npn7Iv351tVObHOJMveZDJXYZyZ8bEXbYBrikECyYSZTF_PeoErwkqLP77XmQ_9W2YNkONkrsoSe0x8qjr8gbeteS-oewOAnulv51DlIGLhuvirM9XW7uc6kiNKie9_zWcTg7c9rpjGMAoirt_gz2GX6-SMUxEcuQxwP_a8f360ACqGeXwj70EcuS00XlnW3TS50vdQ0w5gipan0CiMo8oGW9c3QgUogjCq6WdoL6_uw4wn1xO-gIHxHNda66JY29cfdoJqPGWSrFNcy4o0rby060ZIOQTjA9io4aXFlNwEyIm7-5UHTIPM66nYsmlies6lq_rOoTJAU7xUxGfbh3g&amp;animation=true">
            <a:extLst>
              <a:ext uri="{FF2B5EF4-FFF2-40B4-BE49-F238E27FC236}">
                <a16:creationId xmlns:a16="http://schemas.microsoft.com/office/drawing/2014/main" id="{9F52ECC9-D3F6-43A0-9F9C-F0A88198AC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9949" y="119890"/>
            <a:ext cx="1766898" cy="23558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BC759E4-830C-46F3-AD1D-81D3D6B94252}"/>
              </a:ext>
            </a:extLst>
          </p:cNvPr>
          <p:cNvSpPr txBox="1"/>
          <p:nvPr/>
        </p:nvSpPr>
        <p:spPr>
          <a:xfrm>
            <a:off x="5242656" y="2422645"/>
            <a:ext cx="2344255" cy="1384995"/>
          </a:xfrm>
          <a:prstGeom prst="rect">
            <a:avLst/>
          </a:prstGeom>
          <a:noFill/>
        </p:spPr>
        <p:txBody>
          <a:bodyPr wrap="square" rtlCol="0">
            <a:spAutoFit/>
          </a:bodyPr>
          <a:lstStyle/>
          <a:p>
            <a:r>
              <a:rPr lang="en-GB" sz="3200" dirty="0">
                <a:solidFill>
                  <a:schemeClr val="bg1"/>
                </a:solidFill>
              </a:rPr>
              <a:t>Mrs Jackson</a:t>
            </a:r>
            <a:endParaRPr lang="en-GB" sz="2000" dirty="0">
              <a:solidFill>
                <a:schemeClr val="bg1"/>
              </a:solidFill>
            </a:endParaRPr>
          </a:p>
          <a:p>
            <a:r>
              <a:rPr lang="en-GB" sz="2000" dirty="0">
                <a:solidFill>
                  <a:schemeClr val="bg1"/>
                </a:solidFill>
              </a:rPr>
              <a:t>  Wed, Thurs, Fri</a:t>
            </a:r>
            <a:endParaRPr lang="en-GB" sz="3200" dirty="0">
              <a:solidFill>
                <a:schemeClr val="bg1"/>
              </a:solidFill>
            </a:endParaRPr>
          </a:p>
          <a:p>
            <a:endParaRPr lang="en-GB" sz="3200" dirty="0">
              <a:solidFill>
                <a:schemeClr val="bg1"/>
              </a:solidFill>
            </a:endParaRPr>
          </a:p>
        </p:txBody>
      </p:sp>
      <p:sp>
        <p:nvSpPr>
          <p:cNvPr id="7" name="TextBox 6">
            <a:extLst>
              <a:ext uri="{FF2B5EF4-FFF2-40B4-BE49-F238E27FC236}">
                <a16:creationId xmlns:a16="http://schemas.microsoft.com/office/drawing/2014/main" id="{7CDB51DF-374F-4CF8-947F-8DE9A39385C3}"/>
              </a:ext>
            </a:extLst>
          </p:cNvPr>
          <p:cNvSpPr txBox="1"/>
          <p:nvPr/>
        </p:nvSpPr>
        <p:spPr>
          <a:xfrm>
            <a:off x="9495881" y="3197307"/>
            <a:ext cx="2676553" cy="584775"/>
          </a:xfrm>
          <a:prstGeom prst="rect">
            <a:avLst/>
          </a:prstGeom>
          <a:noFill/>
        </p:spPr>
        <p:txBody>
          <a:bodyPr wrap="square" rtlCol="0">
            <a:spAutoFit/>
          </a:bodyPr>
          <a:lstStyle/>
          <a:p>
            <a:r>
              <a:rPr lang="en-GB" sz="3200" dirty="0">
                <a:solidFill>
                  <a:schemeClr val="bg1"/>
                </a:solidFill>
              </a:rPr>
              <a:t> </a:t>
            </a:r>
          </a:p>
        </p:txBody>
      </p:sp>
      <p:pic>
        <p:nvPicPr>
          <p:cNvPr id="9" name="Picture 8">
            <a:extLst>
              <a:ext uri="{FF2B5EF4-FFF2-40B4-BE49-F238E27FC236}">
                <a16:creationId xmlns:a16="http://schemas.microsoft.com/office/drawing/2014/main" id="{F1360B08-AF19-4085-8A10-F481EEB1F84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734" r="13452" b="9165"/>
          <a:stretch/>
        </p:blipFill>
        <p:spPr>
          <a:xfrm>
            <a:off x="2855671" y="3906175"/>
            <a:ext cx="1334588" cy="1620676"/>
          </a:xfrm>
          <a:prstGeom prst="rect">
            <a:avLst/>
          </a:prstGeom>
        </p:spPr>
      </p:pic>
      <p:sp>
        <p:nvSpPr>
          <p:cNvPr id="14" name="TextBox 13">
            <a:extLst>
              <a:ext uri="{FF2B5EF4-FFF2-40B4-BE49-F238E27FC236}">
                <a16:creationId xmlns:a16="http://schemas.microsoft.com/office/drawing/2014/main" id="{25DE185A-5339-4914-B2EA-2EDA08B8B232}"/>
              </a:ext>
            </a:extLst>
          </p:cNvPr>
          <p:cNvSpPr txBox="1"/>
          <p:nvPr/>
        </p:nvSpPr>
        <p:spPr>
          <a:xfrm>
            <a:off x="8413639" y="2475754"/>
            <a:ext cx="2707088" cy="892552"/>
          </a:xfrm>
          <a:prstGeom prst="rect">
            <a:avLst/>
          </a:prstGeom>
          <a:noFill/>
        </p:spPr>
        <p:txBody>
          <a:bodyPr wrap="square" rtlCol="0">
            <a:spAutoFit/>
          </a:bodyPr>
          <a:lstStyle/>
          <a:p>
            <a:r>
              <a:rPr lang="en-GB" sz="3200" dirty="0">
                <a:solidFill>
                  <a:schemeClr val="bg1"/>
                </a:solidFill>
              </a:rPr>
              <a:t>    Miss Eden</a:t>
            </a:r>
          </a:p>
          <a:p>
            <a:r>
              <a:rPr lang="en-GB" dirty="0">
                <a:solidFill>
                  <a:schemeClr val="bg1"/>
                </a:solidFill>
              </a:rPr>
              <a:t>Mon, Tues, Wed, Thurs, Fri</a:t>
            </a:r>
          </a:p>
        </p:txBody>
      </p:sp>
      <p:pic>
        <p:nvPicPr>
          <p:cNvPr id="5" name="Picture 4">
            <a:extLst>
              <a:ext uri="{FF2B5EF4-FFF2-40B4-BE49-F238E27FC236}">
                <a16:creationId xmlns:a16="http://schemas.microsoft.com/office/drawing/2014/main" id="{A2994463-FDAD-44FF-82B8-02B736727D1D}"/>
              </a:ext>
            </a:extLst>
          </p:cNvPr>
          <p:cNvPicPr>
            <a:picLocks noChangeAspect="1"/>
          </p:cNvPicPr>
          <p:nvPr/>
        </p:nvPicPr>
        <p:blipFill>
          <a:blip r:embed="rId6"/>
          <a:stretch>
            <a:fillRect/>
          </a:stretch>
        </p:blipFill>
        <p:spPr>
          <a:xfrm>
            <a:off x="4393293" y="3944172"/>
            <a:ext cx="1266722" cy="1582679"/>
          </a:xfrm>
          <a:prstGeom prst="rect">
            <a:avLst/>
          </a:prstGeom>
        </p:spPr>
      </p:pic>
      <p:pic>
        <p:nvPicPr>
          <p:cNvPr id="8" name="Picture 7">
            <a:extLst>
              <a:ext uri="{FF2B5EF4-FFF2-40B4-BE49-F238E27FC236}">
                <a16:creationId xmlns:a16="http://schemas.microsoft.com/office/drawing/2014/main" id="{29577BD8-AE1E-4425-A85C-58EDF4724E58}"/>
              </a:ext>
            </a:extLst>
          </p:cNvPr>
          <p:cNvPicPr>
            <a:picLocks noChangeAspect="1"/>
          </p:cNvPicPr>
          <p:nvPr/>
        </p:nvPicPr>
        <p:blipFill>
          <a:blip r:embed="rId7"/>
          <a:stretch>
            <a:fillRect/>
          </a:stretch>
        </p:blipFill>
        <p:spPr>
          <a:xfrm>
            <a:off x="5899567" y="3896992"/>
            <a:ext cx="1334588" cy="1697669"/>
          </a:xfrm>
          <a:prstGeom prst="rect">
            <a:avLst/>
          </a:prstGeom>
        </p:spPr>
      </p:pic>
      <p:pic>
        <p:nvPicPr>
          <p:cNvPr id="18" name="Picture 17">
            <a:extLst>
              <a:ext uri="{FF2B5EF4-FFF2-40B4-BE49-F238E27FC236}">
                <a16:creationId xmlns:a16="http://schemas.microsoft.com/office/drawing/2014/main" id="{AC4041FE-B481-4288-B869-2B7CA20747D2}"/>
              </a:ext>
            </a:extLst>
          </p:cNvPr>
          <p:cNvPicPr>
            <a:picLocks noChangeAspect="1"/>
          </p:cNvPicPr>
          <p:nvPr/>
        </p:nvPicPr>
        <p:blipFill>
          <a:blip r:embed="rId8"/>
          <a:stretch>
            <a:fillRect/>
          </a:stretch>
        </p:blipFill>
        <p:spPr>
          <a:xfrm>
            <a:off x="7583348" y="3933198"/>
            <a:ext cx="1307504" cy="1661464"/>
          </a:xfrm>
          <a:prstGeom prst="rect">
            <a:avLst/>
          </a:prstGeom>
        </p:spPr>
      </p:pic>
      <p:pic>
        <p:nvPicPr>
          <p:cNvPr id="19" name="Picture 18">
            <a:extLst>
              <a:ext uri="{FF2B5EF4-FFF2-40B4-BE49-F238E27FC236}">
                <a16:creationId xmlns:a16="http://schemas.microsoft.com/office/drawing/2014/main" id="{176FBC92-1B29-410E-8C8A-C1207F70B5AD}"/>
              </a:ext>
            </a:extLst>
          </p:cNvPr>
          <p:cNvPicPr>
            <a:picLocks noChangeAspect="1"/>
          </p:cNvPicPr>
          <p:nvPr/>
        </p:nvPicPr>
        <p:blipFill rotWithShape="1">
          <a:blip r:embed="rId9"/>
          <a:srcRect l="8433" r="13962"/>
          <a:stretch/>
        </p:blipFill>
        <p:spPr>
          <a:xfrm>
            <a:off x="9192500" y="3933198"/>
            <a:ext cx="1179350" cy="1697670"/>
          </a:xfrm>
          <a:prstGeom prst="rect">
            <a:avLst/>
          </a:prstGeom>
        </p:spPr>
      </p:pic>
      <p:pic>
        <p:nvPicPr>
          <p:cNvPr id="20" name="Picture 19">
            <a:extLst>
              <a:ext uri="{FF2B5EF4-FFF2-40B4-BE49-F238E27FC236}">
                <a16:creationId xmlns:a16="http://schemas.microsoft.com/office/drawing/2014/main" id="{A775617C-6721-4DB7-A3E6-BE29B00F31E9}"/>
              </a:ext>
            </a:extLst>
          </p:cNvPr>
          <p:cNvPicPr>
            <a:picLocks noChangeAspect="1"/>
          </p:cNvPicPr>
          <p:nvPr/>
        </p:nvPicPr>
        <p:blipFill rotWithShape="1">
          <a:blip r:embed="rId10"/>
          <a:srcRect l="9754" r="16756"/>
          <a:stretch/>
        </p:blipFill>
        <p:spPr>
          <a:xfrm>
            <a:off x="1420283" y="3906154"/>
            <a:ext cx="1174464" cy="1638575"/>
          </a:xfrm>
          <a:prstGeom prst="rect">
            <a:avLst/>
          </a:prstGeom>
        </p:spPr>
      </p:pic>
      <p:pic>
        <p:nvPicPr>
          <p:cNvPr id="10" name="Picture 9">
            <a:extLst>
              <a:ext uri="{FF2B5EF4-FFF2-40B4-BE49-F238E27FC236}">
                <a16:creationId xmlns:a16="http://schemas.microsoft.com/office/drawing/2014/main" id="{682F659E-C790-47AD-BDBD-3E358CD3CDE1}"/>
              </a:ext>
            </a:extLst>
          </p:cNvPr>
          <p:cNvPicPr>
            <a:picLocks noChangeAspect="1"/>
          </p:cNvPicPr>
          <p:nvPr/>
        </p:nvPicPr>
        <p:blipFill rotWithShape="1">
          <a:blip r:embed="rId11"/>
          <a:srcRect l="7833" r="6378"/>
          <a:stretch/>
        </p:blipFill>
        <p:spPr>
          <a:xfrm>
            <a:off x="10673498" y="3933198"/>
            <a:ext cx="1194136" cy="1707649"/>
          </a:xfrm>
          <a:prstGeom prst="rect">
            <a:avLst/>
          </a:prstGeom>
        </p:spPr>
      </p:pic>
      <p:pic>
        <p:nvPicPr>
          <p:cNvPr id="15" name="Picture 14">
            <a:extLst>
              <a:ext uri="{FF2B5EF4-FFF2-40B4-BE49-F238E27FC236}">
                <a16:creationId xmlns:a16="http://schemas.microsoft.com/office/drawing/2014/main" id="{DB844FC0-FA1E-43C4-BDA8-89CCC5862A09}"/>
              </a:ext>
            </a:extLst>
          </p:cNvPr>
          <p:cNvPicPr>
            <a:picLocks noChangeAspect="1"/>
          </p:cNvPicPr>
          <p:nvPr/>
        </p:nvPicPr>
        <p:blipFill>
          <a:blip r:embed="rId12"/>
          <a:stretch>
            <a:fillRect/>
          </a:stretch>
        </p:blipFill>
        <p:spPr>
          <a:xfrm>
            <a:off x="8758217" y="158286"/>
            <a:ext cx="1795769" cy="2355864"/>
          </a:xfrm>
          <a:prstGeom prst="rect">
            <a:avLst/>
          </a:prstGeom>
        </p:spPr>
      </p:pic>
    </p:spTree>
    <p:extLst>
      <p:ext uri="{BB962C8B-B14F-4D97-AF65-F5344CB8AC3E}">
        <p14:creationId xmlns:p14="http://schemas.microsoft.com/office/powerpoint/2010/main" val="1918704857"/>
      </p:ext>
    </p:extLst>
  </p:cSld>
  <p:clrMapOvr>
    <a:masterClrMapping/>
  </p:clrMapOvr>
  <mc:AlternateContent xmlns:mc="http://schemas.openxmlformats.org/markup-compatibility/2006" xmlns:p14="http://schemas.microsoft.com/office/powerpoint/2010/main">
    <mc:Choice Requires="p14">
      <p:transition spd="slow" p14:dur="2000" advTm="8964"/>
    </mc:Choice>
    <mc:Fallback xmlns="">
      <p:transition spd="slow" advTm="896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3AF9331-8C2A-464A-A2BD-546E3F4046D8}"/>
              </a:ext>
            </a:extLst>
          </p:cNvPr>
          <p:cNvSpPr/>
          <p:nvPr/>
        </p:nvSpPr>
        <p:spPr>
          <a:xfrm>
            <a:off x="488273" y="292963"/>
            <a:ext cx="11703728" cy="3785652"/>
          </a:xfrm>
          <a:prstGeom prst="rect">
            <a:avLst/>
          </a:prstGeom>
        </p:spPr>
        <p:txBody>
          <a:bodyPr wrap="square">
            <a:spAutoFit/>
          </a:bodyPr>
          <a:lstStyle/>
          <a:p>
            <a:pPr algn="ctr"/>
            <a:r>
              <a:rPr lang="en-GB" sz="4400" dirty="0"/>
              <a:t>Extra help</a:t>
            </a:r>
          </a:p>
          <a:p>
            <a:endParaRPr lang="en-GB" sz="2800" dirty="0"/>
          </a:p>
          <a:p>
            <a:pPr marL="457200" indent="-457200">
              <a:buFontTx/>
              <a:buChar char="-"/>
            </a:pPr>
            <a:r>
              <a:rPr lang="en-GB" sz="2800" dirty="0"/>
              <a:t>Contact the office in person or via email and they will pass on relevant information to us.            </a:t>
            </a:r>
            <a:r>
              <a:rPr lang="en-GB" sz="2800" dirty="0">
                <a:hlinkClick r:id="rId2"/>
              </a:rPr>
              <a:t>office@st-edmunds.suffolk.sch.uk</a:t>
            </a:r>
            <a:endParaRPr lang="en-GB" sz="2800" dirty="0"/>
          </a:p>
          <a:p>
            <a:pPr marL="457200" indent="-457200">
              <a:buFontTx/>
              <a:buChar char="-"/>
            </a:pPr>
            <a:endParaRPr lang="en-GB" sz="2800" dirty="0"/>
          </a:p>
          <a:p>
            <a:pPr marL="457200" indent="-457200">
              <a:buFontTx/>
              <a:buChar char="-"/>
            </a:pPr>
            <a:r>
              <a:rPr lang="en-GB" sz="2800" dirty="0"/>
              <a:t>Look at the school website   </a:t>
            </a:r>
            <a:r>
              <a:rPr lang="en-GB" sz="2800" dirty="0">
                <a:hlinkClick r:id="rId3"/>
              </a:rPr>
              <a:t>www.st-edmunds.suffolk.sch.uk</a:t>
            </a:r>
            <a:endParaRPr lang="en-GB" sz="2800" dirty="0"/>
          </a:p>
          <a:p>
            <a:r>
              <a:rPr lang="en-GB" sz="2800"/>
              <a:t>      useful </a:t>
            </a:r>
            <a:r>
              <a:rPr lang="en-GB" sz="2800" dirty="0"/>
              <a:t>information and parent handbook sections</a:t>
            </a:r>
          </a:p>
          <a:p>
            <a:pPr marL="457200" indent="-457200">
              <a:buFontTx/>
              <a:buChar char="-"/>
            </a:pPr>
            <a:endParaRPr lang="en-GB" sz="2800" dirty="0"/>
          </a:p>
        </p:txBody>
      </p:sp>
      <p:pic>
        <p:nvPicPr>
          <p:cNvPr id="3" name="Picture 2">
            <a:extLst>
              <a:ext uri="{FF2B5EF4-FFF2-40B4-BE49-F238E27FC236}">
                <a16:creationId xmlns:a16="http://schemas.microsoft.com/office/drawing/2014/main" id="{BA8782A9-BA47-4439-ADCC-56AD14FBC1C7}"/>
              </a:ext>
            </a:extLst>
          </p:cNvPr>
          <p:cNvPicPr>
            <a:picLocks noChangeAspect="1"/>
          </p:cNvPicPr>
          <p:nvPr/>
        </p:nvPicPr>
        <p:blipFill>
          <a:blip r:embed="rId4"/>
          <a:stretch>
            <a:fillRect/>
          </a:stretch>
        </p:blipFill>
        <p:spPr>
          <a:xfrm>
            <a:off x="718265" y="3647728"/>
            <a:ext cx="4842117" cy="2156751"/>
          </a:xfrm>
          <a:prstGeom prst="rect">
            <a:avLst/>
          </a:prstGeom>
        </p:spPr>
      </p:pic>
      <p:pic>
        <p:nvPicPr>
          <p:cNvPr id="4" name="Picture 3">
            <a:extLst>
              <a:ext uri="{FF2B5EF4-FFF2-40B4-BE49-F238E27FC236}">
                <a16:creationId xmlns:a16="http://schemas.microsoft.com/office/drawing/2014/main" id="{A801D343-079D-4AE3-AAEE-C3087FEE9F78}"/>
              </a:ext>
            </a:extLst>
          </p:cNvPr>
          <p:cNvPicPr>
            <a:picLocks noChangeAspect="1"/>
          </p:cNvPicPr>
          <p:nvPr/>
        </p:nvPicPr>
        <p:blipFill>
          <a:blip r:embed="rId5"/>
          <a:stretch>
            <a:fillRect/>
          </a:stretch>
        </p:blipFill>
        <p:spPr>
          <a:xfrm>
            <a:off x="5992427" y="3698041"/>
            <a:ext cx="4840268" cy="2106438"/>
          </a:xfrm>
          <a:prstGeom prst="rect">
            <a:avLst/>
          </a:prstGeom>
        </p:spPr>
      </p:pic>
    </p:spTree>
    <p:extLst>
      <p:ext uri="{BB962C8B-B14F-4D97-AF65-F5344CB8AC3E}">
        <p14:creationId xmlns:p14="http://schemas.microsoft.com/office/powerpoint/2010/main" val="1283705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2e2b784-a877-443a-a0e2-ca9eda60e454">
      <Terms xmlns="http://schemas.microsoft.com/office/infopath/2007/PartnerControls"/>
    </lcf76f155ced4ddcb4097134ff3c332f>
    <TaxCatchAll xmlns="10758542-9e74-4ecd-8f9f-d8d46ce4c81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C3B03853D2C2343817A3CAF76C3F44E" ma:contentTypeVersion="18" ma:contentTypeDescription="Create a new document." ma:contentTypeScope="" ma:versionID="b6d8ec7f41268630a954a6415fa9c033">
  <xsd:schema xmlns:xsd="http://www.w3.org/2001/XMLSchema" xmlns:xs="http://www.w3.org/2001/XMLSchema" xmlns:p="http://schemas.microsoft.com/office/2006/metadata/properties" xmlns:ns2="d2e2b784-a877-443a-a0e2-ca9eda60e454" xmlns:ns3="10758542-9e74-4ecd-8f9f-d8d46ce4c814" xmlns:ns4="b9299d56-876c-4ecb-9682-f84e52ecdcb8" targetNamespace="http://schemas.microsoft.com/office/2006/metadata/properties" ma:root="true" ma:fieldsID="c2ba6f1ff8f2d9d4c02edc6f37205fdf" ns2:_="" ns3:_="" ns4:_="">
    <xsd:import namespace="d2e2b784-a877-443a-a0e2-ca9eda60e454"/>
    <xsd:import namespace="10758542-9e74-4ecd-8f9f-d8d46ce4c814"/>
    <xsd:import namespace="b9299d56-876c-4ecb-9682-f84e52ecdcb8"/>
    <xsd:element name="properties">
      <xsd:complexType>
        <xsd:sequence>
          <xsd:element name="documentManagement">
            <xsd:complexType>
              <xsd:all>
                <xsd:element ref="ns2:MediaServiceMetadata" minOccurs="0"/>
                <xsd:element ref="ns2:MediaServiceFastMetadata"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4:SharedWithUsers" minOccurs="0"/>
                <xsd:element ref="ns4:SharedWithDetails"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e2b784-a877-443a-a0e2-ca9eda60e4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865f699-3a26-42c2-884c-b811714b674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MediaServiceLocation" ma:index="17"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0758542-9e74-4ecd-8f9f-d8d46ce4c81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4d927b1c-ee01-475e-8d85-a38be657a270}" ma:internalName="TaxCatchAll" ma:showField="CatchAllData" ma:web="10758542-9e74-4ecd-8f9f-d8d46ce4c81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9299d56-876c-4ecb-9682-f84e52ecdcb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4B0528-4A7A-4FC7-A263-5851DAD506C7}">
  <ds:schemaRefs>
    <ds:schemaRef ds:uri="http://purl.org/dc/terms/"/>
    <ds:schemaRef ds:uri="http://schemas.microsoft.com/office/2006/metadata/properties"/>
    <ds:schemaRef ds:uri="http://purl.org/dc/dcmitype/"/>
    <ds:schemaRef ds:uri="http://schemas.microsoft.com/office/2006/documentManagement/types"/>
    <ds:schemaRef ds:uri="http://www.w3.org/XML/1998/namespace"/>
    <ds:schemaRef ds:uri="38d49958-d315-4092-a14c-3acd02785831"/>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3B7E2A95-6C0D-4801-BFA4-43DC7EC01DB8}">
  <ds:schemaRefs>
    <ds:schemaRef ds:uri="http://schemas.microsoft.com/sharepoint/v3/contenttype/forms"/>
  </ds:schemaRefs>
</ds:datastoreItem>
</file>

<file path=customXml/itemProps3.xml><?xml version="1.0" encoding="utf-8"?>
<ds:datastoreItem xmlns:ds="http://schemas.openxmlformats.org/officeDocument/2006/customXml" ds:itemID="{2ABE4BCB-8886-41DA-B606-2CB2D7F6AD91}"/>
</file>

<file path=docProps/app.xml><?xml version="1.0" encoding="utf-8"?>
<Properties xmlns="http://schemas.openxmlformats.org/officeDocument/2006/extended-properties" xmlns:vt="http://schemas.openxmlformats.org/officeDocument/2006/docPropsVTypes">
  <TotalTime>1364</TotalTime>
  <Words>1461</Words>
  <Application>Microsoft Office PowerPoint</Application>
  <PresentationFormat>Widescreen</PresentationFormat>
  <Paragraphs>164</Paragraphs>
  <Slides>19</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 BLANCA</vt:lpstr>
      <vt:lpstr>Arial</vt:lpstr>
      <vt:lpstr>Calibri</vt:lpstr>
      <vt:lpstr>Calibri Light</vt:lpstr>
      <vt:lpstr>Office Theme</vt:lpstr>
      <vt:lpstr>Welcome Parents of Foundation Stage children</vt:lpstr>
      <vt:lpstr>Rights Respecting Schools (RRS)</vt:lpstr>
      <vt:lpstr>Ricky Rights</vt:lpstr>
      <vt:lpstr>Areas of learning </vt:lpstr>
      <vt:lpstr>Daily routines in Early Years</vt:lpstr>
      <vt:lpstr>Food </vt:lpstr>
      <vt:lpstr>Lost Property</vt:lpstr>
      <vt:lpstr>Positive Recognition Board</vt:lpstr>
      <vt:lpstr>PowerPoint Presentation</vt:lpstr>
      <vt:lpstr>PowerPoint Presentation</vt:lpstr>
      <vt:lpstr>PowerPoint Presentation</vt:lpstr>
      <vt:lpstr>PowerPoint Presentation</vt:lpstr>
      <vt:lpstr>Handwriting Scheme</vt:lpstr>
      <vt:lpstr>Tapestry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Pa</dc:title>
  <dc:creator>Teacher</dc:creator>
  <cp:lastModifiedBy>Jane Masetti</cp:lastModifiedBy>
  <cp:revision>82</cp:revision>
  <cp:lastPrinted>2017-09-15T07:13:27Z</cp:lastPrinted>
  <dcterms:created xsi:type="dcterms:W3CDTF">2014-09-25T04:23:54Z</dcterms:created>
  <dcterms:modified xsi:type="dcterms:W3CDTF">2023-09-28T15:43:00Z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0x010100CC3B03853D2C2343817A3CAF76C3F44E</vt:lpwstr>
  </property>
</Properties>
</file>