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6" r:id="rId3"/>
    <p:sldId id="257" r:id="rId4"/>
    <p:sldId id="258" r:id="rId5"/>
    <p:sldId id="259" r:id="rId6"/>
    <p:sldId id="260" r:id="rId7"/>
    <p:sldId id="261" r:id="rId8"/>
    <p:sldId id="262" r:id="rId9"/>
    <p:sldId id="263"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C19711-BCFD-4B1D-A002-D539A0D1013C}"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271294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C19711-BCFD-4B1D-A002-D539A0D1013C}"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1695038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DC19711-BCFD-4B1D-A002-D539A0D1013C}"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1185618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C19711-BCFD-4B1D-A002-D539A0D1013C}"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2833807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C19711-BCFD-4B1D-A002-D539A0D1013C}" type="datetimeFigureOut">
              <a:rPr lang="en-GB" smtClean="0"/>
              <a:t>26/03/2020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1227138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C19711-BCFD-4B1D-A002-D539A0D1013C}" type="datetimeFigureOut">
              <a:rPr lang="en-GB" smtClean="0"/>
              <a:t>26/03/2020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338840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C19711-BCFD-4B1D-A002-D539A0D1013C}" type="datetimeFigureOut">
              <a:rPr lang="en-GB" smtClean="0"/>
              <a:t>26/03/2020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406348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C19711-BCFD-4B1D-A002-D539A0D1013C}"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4016943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C19711-BCFD-4B1D-A002-D539A0D1013C}"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2482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C19711-BCFD-4B1D-A002-D539A0D1013C}"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30335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C19711-BCFD-4B1D-A002-D539A0D1013C}"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3D1A9-E54A-4809-A7BE-080ED4AE8C6B}" type="slidenum">
              <a:rPr lang="en-GB" smtClean="0"/>
              <a:t>‹#›</a:t>
            </a:fld>
            <a:endParaRPr lang="en-GB"/>
          </a:p>
        </p:txBody>
      </p:sp>
    </p:spTree>
    <p:extLst>
      <p:ext uri="{BB962C8B-B14F-4D97-AF65-F5344CB8AC3E}">
        <p14:creationId xmlns:p14="http://schemas.microsoft.com/office/powerpoint/2010/main" val="1246508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C19711-BCFD-4B1D-A002-D539A0D1013C}" type="datetimeFigureOut">
              <a:rPr lang="en-GB" smtClean="0"/>
              <a:t>26/03/2020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93D1A9-E54A-4809-A7BE-080ED4AE8C6B}" type="slidenum">
              <a:rPr lang="en-GB" smtClean="0"/>
              <a:t>‹#›</a:t>
            </a:fld>
            <a:endParaRPr lang="en-GB"/>
          </a:p>
        </p:txBody>
      </p:sp>
    </p:spTree>
    <p:extLst>
      <p:ext uri="{BB962C8B-B14F-4D97-AF65-F5344CB8AC3E}">
        <p14:creationId xmlns:p14="http://schemas.microsoft.com/office/powerpoint/2010/main" val="23279527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902665" y="0"/>
            <a:ext cx="4294142" cy="941840"/>
          </a:xfrm>
        </p:spPr>
        <p:txBody>
          <a:bodyPr/>
          <a:lstStyle/>
          <a:p>
            <a:r>
              <a:rPr lang="en-GB" dirty="0" smtClean="0">
                <a:solidFill>
                  <a:srgbClr val="0070C0"/>
                </a:solidFill>
                <a:latin typeface="Comic Sans MS" panose="030F0702030302020204" pitchFamily="66" charset="0"/>
              </a:rPr>
              <a:t>Dice games</a:t>
            </a:r>
            <a:endParaRPr lang="en-GB"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478972" y="1141865"/>
            <a:ext cx="11141528" cy="5206684"/>
          </a:xfrm>
        </p:spPr>
        <p:txBody>
          <a:bodyPr>
            <a:normAutofit fontScale="70000" lnSpcReduction="20000"/>
          </a:bodyPr>
          <a:lstStyle/>
          <a:p>
            <a:pPr algn="l"/>
            <a:r>
              <a:rPr lang="en-GB" sz="3100" dirty="0" smtClean="0">
                <a:latin typeface="Comic Sans MS" panose="030F0702030302020204" pitchFamily="66" charset="0"/>
              </a:rPr>
              <a:t>Dice games are great for a variety of reasons:</a:t>
            </a:r>
          </a:p>
          <a:p>
            <a:pPr algn="l"/>
            <a:endParaRPr lang="en-GB" sz="3100" dirty="0" smtClean="0">
              <a:latin typeface="Comic Sans MS" panose="030F0702030302020204" pitchFamily="66" charset="0"/>
            </a:endParaRPr>
          </a:p>
          <a:p>
            <a:pPr marL="342900" indent="-342900" algn="l">
              <a:buFont typeface="Arial" panose="020B0604020202020204" pitchFamily="34" charset="0"/>
              <a:buChar char="•"/>
            </a:pPr>
            <a:r>
              <a:rPr lang="en-GB" sz="3100" dirty="0" smtClean="0">
                <a:latin typeface="Comic Sans MS" panose="030F0702030302020204" pitchFamily="66" charset="0"/>
              </a:rPr>
              <a:t>They are versatile and can be played with any number of players, on the floor, at a table and with people of any age. You can even arrange to play these games with family members who do not live in your house, for example while using </a:t>
            </a:r>
            <a:r>
              <a:rPr lang="en-GB" sz="3100" dirty="0" err="1" smtClean="0">
                <a:latin typeface="Comic Sans MS" panose="030F0702030302020204" pitchFamily="66" charset="0"/>
              </a:rPr>
              <a:t>Facetime</a:t>
            </a:r>
            <a:r>
              <a:rPr lang="en-GB" sz="3100" dirty="0" smtClean="0">
                <a:latin typeface="Comic Sans MS" panose="030F0702030302020204" pitchFamily="66" charset="0"/>
              </a:rPr>
              <a:t> or Skype!</a:t>
            </a:r>
          </a:p>
          <a:p>
            <a:pPr marL="342900" indent="-342900" algn="l">
              <a:buFont typeface="Arial" panose="020B0604020202020204" pitchFamily="34" charset="0"/>
              <a:buChar char="•"/>
            </a:pPr>
            <a:endParaRPr lang="en-GB" sz="3100" dirty="0" smtClean="0">
              <a:latin typeface="Comic Sans MS" panose="030F0702030302020204" pitchFamily="66" charset="0"/>
            </a:endParaRPr>
          </a:p>
          <a:p>
            <a:pPr marL="342900" indent="-342900" algn="l">
              <a:buFont typeface="Arial" panose="020B0604020202020204" pitchFamily="34" charset="0"/>
              <a:buChar char="•"/>
            </a:pPr>
            <a:r>
              <a:rPr lang="en-GB" sz="3100" dirty="0" smtClean="0">
                <a:latin typeface="Comic Sans MS" panose="030F0702030302020204" pitchFamily="66" charset="0"/>
              </a:rPr>
              <a:t>They teach numbers, counting and quick mental recall of number facts.</a:t>
            </a:r>
          </a:p>
          <a:p>
            <a:pPr marL="342900" indent="-342900" algn="l">
              <a:buFont typeface="Arial" panose="020B0604020202020204" pitchFamily="34" charset="0"/>
              <a:buChar char="•"/>
            </a:pPr>
            <a:endParaRPr lang="en-GB" sz="3100" dirty="0">
              <a:latin typeface="Comic Sans MS" panose="030F0702030302020204" pitchFamily="66" charset="0"/>
            </a:endParaRPr>
          </a:p>
          <a:p>
            <a:pPr marL="342900" indent="-342900" algn="l">
              <a:buFont typeface="Arial" panose="020B0604020202020204" pitchFamily="34" charset="0"/>
              <a:buChar char="•"/>
            </a:pPr>
            <a:endParaRPr lang="en-GB" sz="3100" dirty="0" smtClean="0">
              <a:latin typeface="Comic Sans MS" panose="030F0702030302020204" pitchFamily="66" charset="0"/>
            </a:endParaRPr>
          </a:p>
          <a:p>
            <a:pPr marL="342900" indent="-342900" algn="l">
              <a:buFont typeface="Arial" panose="020B0604020202020204" pitchFamily="34" charset="0"/>
              <a:buChar char="•"/>
            </a:pPr>
            <a:r>
              <a:rPr lang="en-GB" sz="3100" dirty="0" smtClean="0">
                <a:latin typeface="Comic Sans MS" panose="030F0702030302020204" pitchFamily="66" charset="0"/>
              </a:rPr>
              <a:t>They teach social skills such as taking turns and winning and losing.</a:t>
            </a:r>
          </a:p>
          <a:p>
            <a:pPr marL="342900" indent="-342900" algn="l">
              <a:buFont typeface="Arial" panose="020B0604020202020204" pitchFamily="34" charset="0"/>
              <a:buChar char="•"/>
            </a:pPr>
            <a:endParaRPr lang="en-GB" sz="3100" dirty="0" smtClean="0">
              <a:latin typeface="Comic Sans MS" panose="030F0702030302020204" pitchFamily="66" charset="0"/>
            </a:endParaRPr>
          </a:p>
          <a:p>
            <a:pPr marL="342900" indent="-342900" algn="l">
              <a:buFont typeface="Arial" panose="020B0604020202020204" pitchFamily="34" charset="0"/>
              <a:buChar char="•"/>
            </a:pPr>
            <a:r>
              <a:rPr lang="en-GB" sz="3100" dirty="0" smtClean="0">
                <a:latin typeface="Comic Sans MS" panose="030F0702030302020204" pitchFamily="66" charset="0"/>
              </a:rPr>
              <a:t>They introduce children to strategic thinking and planning.</a:t>
            </a:r>
          </a:p>
          <a:p>
            <a:pPr marL="342900" indent="-342900" algn="l">
              <a:buFont typeface="Arial" panose="020B0604020202020204" pitchFamily="34" charset="0"/>
              <a:buChar char="•"/>
            </a:pPr>
            <a:endParaRPr lang="en-GB" sz="3100" dirty="0" smtClean="0">
              <a:latin typeface="Comic Sans MS" panose="030F0702030302020204" pitchFamily="66" charset="0"/>
            </a:endParaRPr>
          </a:p>
          <a:p>
            <a:pPr marL="342900" indent="-342900" algn="l">
              <a:buFont typeface="Arial" panose="020B0604020202020204" pitchFamily="34" charset="0"/>
              <a:buChar char="•"/>
            </a:pPr>
            <a:r>
              <a:rPr lang="en-GB" sz="3100" dirty="0" smtClean="0">
                <a:latin typeface="Comic Sans MS" panose="030F0702030302020204" pitchFamily="66" charset="0"/>
              </a:rPr>
              <a:t>They are great fun! Enjoy! </a:t>
            </a:r>
          </a:p>
          <a:p>
            <a:pPr marL="342900" indent="-342900" algn="l">
              <a:buFont typeface="Arial" panose="020B0604020202020204" pitchFamily="34" charset="0"/>
              <a:buChar char="•"/>
            </a:pPr>
            <a:endParaRPr lang="en-GB" dirty="0">
              <a:latin typeface="Comic Sans MS" panose="030F0702030302020204" pitchFamily="66" charset="0"/>
            </a:endParaRPr>
          </a:p>
          <a:p>
            <a:pPr algn="l"/>
            <a:endParaRPr lang="en-GB" dirty="0" smtClean="0">
              <a:latin typeface="Comic Sans MS" panose="030F0702030302020204" pitchFamily="66" charset="0"/>
            </a:endParaRPr>
          </a:p>
          <a:p>
            <a:pPr algn="l"/>
            <a:endParaRPr lang="en-GB" dirty="0">
              <a:latin typeface="Comic Sans MS" panose="030F0702030302020204" pitchFamily="66" charset="0"/>
            </a:endParaRPr>
          </a:p>
          <a:p>
            <a:pPr algn="l"/>
            <a:endParaRPr lang="en-GB" dirty="0" smtClean="0">
              <a:latin typeface="Comic Sans MS" panose="030F0702030302020204" pitchFamily="66" charset="0"/>
            </a:endParaRPr>
          </a:p>
          <a:p>
            <a:pPr algn="l"/>
            <a:endParaRPr lang="en-GB" dirty="0" smtClean="0">
              <a:latin typeface="Comic Sans MS" panose="030F0702030302020204" pitchFamily="66" charset="0"/>
            </a:endParaRPr>
          </a:p>
          <a:p>
            <a:pPr algn="l"/>
            <a:endParaRPr lang="en-GB" sz="48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3941159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023653" y="1052354"/>
            <a:ext cx="3883079" cy="5491322"/>
          </a:xfrm>
          <a:prstGeom prst="rect">
            <a:avLst/>
          </a:prstGeom>
          <a:solidFill>
            <a:schemeClr val="accent1">
              <a:lumMod val="40000"/>
              <a:lumOff val="60000"/>
            </a:schemeClr>
          </a:solidFill>
        </p:spPr>
      </p:pic>
      <p:sp>
        <p:nvSpPr>
          <p:cNvPr id="2" name="Title 1"/>
          <p:cNvSpPr>
            <a:spLocks noGrp="1"/>
          </p:cNvSpPr>
          <p:nvPr>
            <p:ph type="ctrTitle"/>
          </p:nvPr>
        </p:nvSpPr>
        <p:spPr>
          <a:xfrm>
            <a:off x="3668758" y="0"/>
            <a:ext cx="4894217" cy="951365"/>
          </a:xfrm>
        </p:spPr>
        <p:txBody>
          <a:bodyPr>
            <a:normAutofit/>
          </a:bodyPr>
          <a:lstStyle/>
          <a:p>
            <a:r>
              <a:rPr lang="en-GB" sz="5000" dirty="0" smtClean="0">
                <a:solidFill>
                  <a:srgbClr val="0070C0"/>
                </a:solidFill>
                <a:latin typeface="Comic Sans MS" panose="030F0702030302020204" pitchFamily="66" charset="0"/>
              </a:rPr>
              <a:t>Beetle Drive</a:t>
            </a:r>
            <a:endParaRPr lang="en-GB" sz="5000"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402772" y="951364"/>
            <a:ext cx="7426778" cy="5754235"/>
          </a:xfrm>
        </p:spPr>
        <p:txBody>
          <a:bodyPr>
            <a:normAutofit fontScale="25000" lnSpcReduction="20000"/>
          </a:bodyPr>
          <a:lstStyle/>
          <a:p>
            <a:pPr algn="l"/>
            <a:r>
              <a:rPr lang="en-GB" sz="6000" dirty="0" smtClean="0">
                <a:solidFill>
                  <a:srgbClr val="0070C0"/>
                </a:solidFill>
                <a:latin typeface="Comic Sans MS" panose="030F0702030302020204" pitchFamily="66" charset="0"/>
              </a:rPr>
              <a:t>You will need: </a:t>
            </a:r>
            <a:r>
              <a:rPr lang="en-GB" sz="6000" dirty="0" smtClean="0">
                <a:latin typeface="Comic Sans MS" panose="030F0702030302020204" pitchFamily="66" charset="0"/>
              </a:rPr>
              <a:t>A dice, a pencil and some paper.</a:t>
            </a:r>
          </a:p>
          <a:p>
            <a:pPr algn="l"/>
            <a:endParaRPr lang="en-GB" sz="6000" dirty="0">
              <a:latin typeface="Comic Sans MS" panose="030F0702030302020204" pitchFamily="66" charset="0"/>
            </a:endParaRPr>
          </a:p>
          <a:p>
            <a:pPr algn="l"/>
            <a:r>
              <a:rPr lang="en-GB" sz="6000" dirty="0" smtClean="0">
                <a:solidFill>
                  <a:srgbClr val="0070C0"/>
                </a:solidFill>
                <a:latin typeface="Comic Sans MS" panose="030F0702030302020204" pitchFamily="66" charset="0"/>
              </a:rPr>
              <a:t>Aim of the game: </a:t>
            </a:r>
            <a:r>
              <a:rPr lang="en-GB" sz="6000" dirty="0" smtClean="0">
                <a:latin typeface="Comic Sans MS" panose="030F0702030302020204" pitchFamily="66" charset="0"/>
              </a:rPr>
              <a:t>To be the first person to draw a complete beetle.</a:t>
            </a:r>
          </a:p>
          <a:p>
            <a:pPr algn="l"/>
            <a:endParaRPr lang="en-GB" sz="6000" dirty="0">
              <a:latin typeface="Comic Sans MS" panose="030F0702030302020204" pitchFamily="66" charset="0"/>
            </a:endParaRPr>
          </a:p>
          <a:p>
            <a:pPr algn="l"/>
            <a:r>
              <a:rPr lang="en-GB" sz="6000" dirty="0" smtClean="0">
                <a:solidFill>
                  <a:srgbClr val="0070C0"/>
                </a:solidFill>
                <a:latin typeface="Comic Sans MS" panose="030F0702030302020204" pitchFamily="66" charset="0"/>
              </a:rPr>
              <a:t>How to play: </a:t>
            </a:r>
            <a:r>
              <a:rPr lang="en-GB" sz="6000" dirty="0" smtClean="0">
                <a:latin typeface="Comic Sans MS" panose="030F0702030302020204" pitchFamily="66" charset="0"/>
              </a:rPr>
              <a:t>Players take it in turns to roll the dice and draw body parts of the beetle depending on the number they have thrown.</a:t>
            </a:r>
            <a:endParaRPr lang="en-GB" sz="6000" dirty="0">
              <a:latin typeface="Comic Sans MS" panose="030F0702030302020204" pitchFamily="66" charset="0"/>
            </a:endParaRPr>
          </a:p>
          <a:p>
            <a:pPr algn="l"/>
            <a:r>
              <a:rPr lang="en-GB" sz="6000" dirty="0" smtClean="0">
                <a:latin typeface="Comic Sans MS" panose="030F0702030302020204" pitchFamily="66" charset="0"/>
              </a:rPr>
              <a:t>There are 14 body parts to draw – a body, a head, six legs, two wings, two eyes and two antennae.</a:t>
            </a:r>
          </a:p>
          <a:p>
            <a:pPr algn="l"/>
            <a:r>
              <a:rPr lang="en-GB" sz="6000" dirty="0" smtClean="0">
                <a:latin typeface="Comic Sans MS" panose="030F0702030302020204" pitchFamily="66" charset="0"/>
              </a:rPr>
              <a:t>You must throw a six to start to draw the body.</a:t>
            </a:r>
          </a:p>
          <a:p>
            <a:pPr algn="l"/>
            <a:r>
              <a:rPr lang="en-GB" sz="6000" dirty="0" smtClean="0">
                <a:latin typeface="Comic Sans MS" panose="030F0702030302020204" pitchFamily="66" charset="0"/>
              </a:rPr>
              <a:t>Throw a five – draw the head</a:t>
            </a:r>
          </a:p>
          <a:p>
            <a:pPr algn="l"/>
            <a:r>
              <a:rPr lang="en-GB" sz="6000" dirty="0" smtClean="0">
                <a:latin typeface="Comic Sans MS" panose="030F0702030302020204" pitchFamily="66" charset="0"/>
              </a:rPr>
              <a:t>Throw a four – draw the wings</a:t>
            </a:r>
          </a:p>
          <a:p>
            <a:pPr algn="l"/>
            <a:r>
              <a:rPr lang="en-GB" sz="6000" dirty="0" smtClean="0">
                <a:latin typeface="Comic Sans MS" panose="030F0702030302020204" pitchFamily="66" charset="0"/>
              </a:rPr>
              <a:t>Throw a three – draw a leg</a:t>
            </a:r>
          </a:p>
          <a:p>
            <a:pPr algn="l"/>
            <a:r>
              <a:rPr lang="en-GB" sz="6000" dirty="0" smtClean="0">
                <a:latin typeface="Comic Sans MS" panose="030F0702030302020204" pitchFamily="66" charset="0"/>
              </a:rPr>
              <a:t>Throw a two – draw an antennae</a:t>
            </a:r>
          </a:p>
          <a:p>
            <a:pPr algn="l"/>
            <a:r>
              <a:rPr lang="en-GB" sz="6000" dirty="0" smtClean="0">
                <a:latin typeface="Comic Sans MS" panose="030F0702030302020204" pitchFamily="66" charset="0"/>
              </a:rPr>
              <a:t>Throw a one – draw an eye</a:t>
            </a:r>
            <a:endParaRPr lang="en-GB" sz="6000" dirty="0">
              <a:latin typeface="Comic Sans MS" panose="030F0702030302020204" pitchFamily="66" charset="0"/>
            </a:endParaRPr>
          </a:p>
          <a:p>
            <a:pPr algn="l"/>
            <a:r>
              <a:rPr lang="en-GB" sz="6000" dirty="0" smtClean="0">
                <a:latin typeface="Comic Sans MS" panose="030F0702030302020204" pitchFamily="66" charset="0"/>
              </a:rPr>
              <a:t>You must draw the body before anything else, so you can’t start until you throw a six. </a:t>
            </a:r>
          </a:p>
          <a:p>
            <a:pPr algn="l"/>
            <a:r>
              <a:rPr lang="en-GB" sz="6000" dirty="0" smtClean="0">
                <a:latin typeface="Comic Sans MS" panose="030F0702030302020204" pitchFamily="66" charset="0"/>
              </a:rPr>
              <a:t>You must draw a head (five) before you can draw the eyes and antennae. </a:t>
            </a:r>
          </a:p>
          <a:p>
            <a:pPr algn="l"/>
            <a:r>
              <a:rPr lang="en-GB" sz="6000" dirty="0" smtClean="0">
                <a:latin typeface="Comic Sans MS" panose="030F0702030302020204" pitchFamily="66" charset="0"/>
              </a:rPr>
              <a:t>It doesn’t matter what your beetle looks like! </a:t>
            </a:r>
          </a:p>
          <a:p>
            <a:pPr algn="l"/>
            <a:r>
              <a:rPr lang="en-GB" sz="6000" dirty="0" smtClean="0">
                <a:latin typeface="Comic Sans MS" panose="030F0702030302020204" pitchFamily="66" charset="0"/>
              </a:rPr>
              <a:t>The first player to draw a complete beetle shouts ‘BEETLE’ and scores the maximum 14 points for that round. </a:t>
            </a:r>
          </a:p>
          <a:p>
            <a:pPr algn="l"/>
            <a:r>
              <a:rPr lang="en-GB" sz="6000" dirty="0" smtClean="0">
                <a:latin typeface="Comic Sans MS" panose="030F0702030302020204" pitchFamily="66" charset="0"/>
              </a:rPr>
              <a:t>Everyone else counts up how many body parts they have drawn, and scores one point per body part. </a:t>
            </a:r>
          </a:p>
          <a:p>
            <a:endParaRPr lang="en-GB" dirty="0"/>
          </a:p>
        </p:txBody>
      </p:sp>
    </p:spTree>
    <p:extLst>
      <p:ext uri="{BB962C8B-B14F-4D97-AF65-F5344CB8AC3E}">
        <p14:creationId xmlns:p14="http://schemas.microsoft.com/office/powerpoint/2010/main" val="40813302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902665" y="0"/>
            <a:ext cx="4294142" cy="941840"/>
          </a:xfrm>
        </p:spPr>
        <p:txBody>
          <a:bodyPr/>
          <a:lstStyle/>
          <a:p>
            <a:r>
              <a:rPr lang="en-GB" dirty="0" smtClean="0">
                <a:solidFill>
                  <a:srgbClr val="0070C0"/>
                </a:solidFill>
                <a:latin typeface="Comic Sans MS" panose="030F0702030302020204" pitchFamily="66" charset="0"/>
              </a:rPr>
              <a:t>Knockout</a:t>
            </a:r>
            <a:endParaRPr lang="en-GB"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478972" y="1141865"/>
            <a:ext cx="11141528" cy="5206684"/>
          </a:xfrm>
        </p:spPr>
        <p:txBody>
          <a:bodyPr>
            <a:normAutofit/>
          </a:bodyPr>
          <a:lstStyle/>
          <a:p>
            <a:pPr algn="l"/>
            <a:r>
              <a:rPr lang="en-GB" dirty="0" smtClean="0">
                <a:solidFill>
                  <a:srgbClr val="0070C0"/>
                </a:solidFill>
                <a:latin typeface="Comic Sans MS" panose="030F0702030302020204" pitchFamily="66" charset="0"/>
              </a:rPr>
              <a:t>You will need: </a:t>
            </a:r>
            <a:r>
              <a:rPr lang="en-GB" dirty="0" smtClean="0">
                <a:latin typeface="Comic Sans MS" panose="030F0702030302020204" pitchFamily="66" charset="0"/>
              </a:rPr>
              <a:t>Two dice</a:t>
            </a:r>
          </a:p>
          <a:p>
            <a:pPr algn="l"/>
            <a:endParaRPr lang="en-GB" dirty="0" smtClean="0">
              <a:latin typeface="Comic Sans MS" panose="030F0702030302020204" pitchFamily="66" charset="0"/>
            </a:endParaRPr>
          </a:p>
          <a:p>
            <a:pPr algn="l"/>
            <a:r>
              <a:rPr lang="en-GB" dirty="0" smtClean="0">
                <a:solidFill>
                  <a:srgbClr val="0070C0"/>
                </a:solidFill>
                <a:latin typeface="Comic Sans MS" panose="030F0702030302020204" pitchFamily="66" charset="0"/>
              </a:rPr>
              <a:t>Aim of the game: </a:t>
            </a:r>
            <a:r>
              <a:rPr lang="en-GB" dirty="0" smtClean="0">
                <a:latin typeface="Comic Sans MS" panose="030F0702030302020204" pitchFamily="66" charset="0"/>
              </a:rPr>
              <a:t>To avoid throwing certain scores and being knocked out of </a:t>
            </a:r>
          </a:p>
          <a:p>
            <a:pPr algn="l"/>
            <a:r>
              <a:rPr lang="en-GB" dirty="0">
                <a:latin typeface="Comic Sans MS" panose="030F0702030302020204" pitchFamily="66" charset="0"/>
              </a:rPr>
              <a:t> </a:t>
            </a:r>
            <a:r>
              <a:rPr lang="en-GB" dirty="0" smtClean="0">
                <a:latin typeface="Comic Sans MS" panose="030F0702030302020204" pitchFamily="66" charset="0"/>
              </a:rPr>
              <a:t>                          the game.</a:t>
            </a:r>
          </a:p>
          <a:p>
            <a:pPr algn="l"/>
            <a:endParaRPr lang="en-GB" dirty="0">
              <a:latin typeface="Comic Sans MS" panose="030F0702030302020204" pitchFamily="66" charset="0"/>
            </a:endParaRPr>
          </a:p>
          <a:p>
            <a:pPr algn="l"/>
            <a:r>
              <a:rPr lang="en-GB" dirty="0" smtClean="0">
                <a:solidFill>
                  <a:srgbClr val="0070C0"/>
                </a:solidFill>
                <a:latin typeface="Comic Sans MS" panose="030F0702030302020204" pitchFamily="66" charset="0"/>
              </a:rPr>
              <a:t>How to play: </a:t>
            </a:r>
          </a:p>
          <a:p>
            <a:pPr algn="l"/>
            <a:r>
              <a:rPr lang="en-GB" dirty="0" smtClean="0">
                <a:latin typeface="Comic Sans MS" panose="030F0702030302020204" pitchFamily="66" charset="0"/>
              </a:rPr>
              <a:t>Each </a:t>
            </a:r>
            <a:r>
              <a:rPr lang="en-GB" dirty="0">
                <a:latin typeface="Comic Sans MS" panose="030F0702030302020204" pitchFamily="66" charset="0"/>
              </a:rPr>
              <a:t>player chooses a “knock out number” – either 6, 7, 8, or 9. More than one player can choose the same number</a:t>
            </a:r>
            <a:r>
              <a:rPr lang="en-GB" dirty="0" smtClean="0">
                <a:latin typeface="Comic Sans MS" panose="030F0702030302020204" pitchFamily="66" charset="0"/>
              </a:rPr>
              <a:t>.</a:t>
            </a:r>
            <a:endParaRPr lang="en-GB" dirty="0">
              <a:latin typeface="Comic Sans MS" panose="030F0702030302020204" pitchFamily="66" charset="0"/>
            </a:endParaRPr>
          </a:p>
          <a:p>
            <a:pPr algn="l"/>
            <a:r>
              <a:rPr lang="en-GB" dirty="0">
                <a:latin typeface="Comic Sans MS" panose="030F0702030302020204" pitchFamily="66" charset="0"/>
              </a:rPr>
              <a:t>Players take turns throwing both dice, once each turn. Add the number of both dice for the score.</a:t>
            </a:r>
          </a:p>
          <a:p>
            <a:pPr algn="l"/>
            <a:r>
              <a:rPr lang="en-GB" dirty="0">
                <a:latin typeface="Comic Sans MS" panose="030F0702030302020204" pitchFamily="66" charset="0"/>
              </a:rPr>
              <a:t>If a player throws a 6, 7, or 8, they are knocked out of the game until the next round.</a:t>
            </a:r>
          </a:p>
          <a:p>
            <a:pPr algn="l"/>
            <a:endParaRPr lang="en-GB" sz="48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3837930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95700" y="-8709"/>
            <a:ext cx="4907008" cy="1150574"/>
          </a:xfrm>
        </p:spPr>
        <p:txBody>
          <a:bodyPr/>
          <a:lstStyle/>
          <a:p>
            <a:r>
              <a:rPr lang="en-GB" dirty="0" smtClean="0">
                <a:solidFill>
                  <a:srgbClr val="0070C0"/>
                </a:solidFill>
                <a:latin typeface="Comic Sans MS" panose="030F0702030302020204" pitchFamily="66" charset="0"/>
              </a:rPr>
              <a:t>Beat that!</a:t>
            </a:r>
            <a:endParaRPr lang="en-GB"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478971" y="1141865"/>
            <a:ext cx="11436804" cy="5535160"/>
          </a:xfrm>
        </p:spPr>
        <p:txBody>
          <a:bodyPr>
            <a:normAutofit/>
          </a:bodyPr>
          <a:lstStyle/>
          <a:p>
            <a:pPr algn="l"/>
            <a:r>
              <a:rPr lang="en-GB" dirty="0" smtClean="0">
                <a:solidFill>
                  <a:srgbClr val="0070C0"/>
                </a:solidFill>
                <a:latin typeface="Comic Sans MS" panose="030F0702030302020204" pitchFamily="66" charset="0"/>
              </a:rPr>
              <a:t>You will need: </a:t>
            </a:r>
            <a:r>
              <a:rPr lang="en-GB" dirty="0">
                <a:latin typeface="Comic Sans MS" panose="030F0702030302020204" pitchFamily="66" charset="0"/>
              </a:rPr>
              <a:t>2 for younger players and 7 for older </a:t>
            </a:r>
            <a:r>
              <a:rPr lang="en-GB" dirty="0" smtClean="0">
                <a:latin typeface="Comic Sans MS" panose="030F0702030302020204" pitchFamily="66" charset="0"/>
              </a:rPr>
              <a:t>players</a:t>
            </a:r>
          </a:p>
          <a:p>
            <a:pPr algn="l"/>
            <a:endParaRPr lang="en-GB" dirty="0">
              <a:latin typeface="Comic Sans MS" panose="030F0702030302020204" pitchFamily="66" charset="0"/>
            </a:endParaRPr>
          </a:p>
          <a:p>
            <a:pPr algn="l"/>
            <a:r>
              <a:rPr lang="en-GB" dirty="0" smtClean="0">
                <a:solidFill>
                  <a:srgbClr val="0070C0"/>
                </a:solidFill>
                <a:latin typeface="Comic Sans MS" panose="030F0702030302020204" pitchFamily="66" charset="0"/>
              </a:rPr>
              <a:t>Aim of the game: </a:t>
            </a:r>
            <a:r>
              <a:rPr lang="en-GB" dirty="0" smtClean="0">
                <a:latin typeface="Comic Sans MS" panose="030F0702030302020204" pitchFamily="66" charset="0"/>
              </a:rPr>
              <a:t>To make the highest number.</a:t>
            </a:r>
            <a:endParaRPr lang="en-GB" dirty="0">
              <a:solidFill>
                <a:srgbClr val="0070C0"/>
              </a:solidFill>
              <a:latin typeface="Comic Sans MS" panose="030F0702030302020204" pitchFamily="66" charset="0"/>
            </a:endParaRPr>
          </a:p>
          <a:p>
            <a:pPr algn="l"/>
            <a:r>
              <a:rPr lang="en-GB" dirty="0" smtClean="0">
                <a:solidFill>
                  <a:srgbClr val="0070C0"/>
                </a:solidFill>
                <a:latin typeface="Comic Sans MS" panose="030F0702030302020204" pitchFamily="66" charset="0"/>
              </a:rPr>
              <a:t>How to play: </a:t>
            </a:r>
            <a:r>
              <a:rPr lang="en-GB" dirty="0">
                <a:latin typeface="Comic Sans MS" panose="030F0702030302020204" pitchFamily="66" charset="0"/>
              </a:rPr>
              <a:t>Each player takes a turn rolling the dice and placing them in order to make the highest number possible. For example, if a player throws a two and a three, they have 23. A player who throws a six and a four would win the round as they have the higher </a:t>
            </a:r>
            <a:r>
              <a:rPr lang="en-GB" dirty="0" smtClean="0">
                <a:latin typeface="Comic Sans MS" panose="030F0702030302020204" pitchFamily="66" charset="0"/>
              </a:rPr>
              <a:t>number - 64. </a:t>
            </a:r>
            <a:r>
              <a:rPr lang="en-GB" dirty="0">
                <a:latin typeface="Comic Sans MS" panose="030F0702030302020204" pitchFamily="66" charset="0"/>
              </a:rPr>
              <a:t>After each throw, a player challenges the next player, “Beat that!” Play this game in rounds, </a:t>
            </a:r>
            <a:r>
              <a:rPr lang="en-GB" dirty="0" smtClean="0">
                <a:latin typeface="Comic Sans MS" panose="030F0702030302020204" pitchFamily="66" charset="0"/>
              </a:rPr>
              <a:t>giving </a:t>
            </a:r>
            <a:r>
              <a:rPr lang="en-GB" dirty="0">
                <a:latin typeface="Comic Sans MS" panose="030F0702030302020204" pitchFamily="66" charset="0"/>
              </a:rPr>
              <a:t>a winner to each round</a:t>
            </a:r>
            <a:r>
              <a:rPr lang="en-GB" dirty="0" smtClean="0">
                <a:latin typeface="Comic Sans MS" panose="030F0702030302020204" pitchFamily="66" charset="0"/>
              </a:rPr>
              <a:t>.</a:t>
            </a:r>
          </a:p>
          <a:p>
            <a:pPr algn="l"/>
            <a:endParaRPr lang="en-GB" dirty="0" smtClean="0">
              <a:latin typeface="Comic Sans MS" panose="030F0702030302020204" pitchFamily="66" charset="0"/>
            </a:endParaRPr>
          </a:p>
          <a:p>
            <a:pPr algn="l"/>
            <a:r>
              <a:rPr lang="en-GB" dirty="0" smtClean="0">
                <a:solidFill>
                  <a:srgbClr val="0070C0"/>
                </a:solidFill>
                <a:latin typeface="Comic Sans MS" panose="030F0702030302020204" pitchFamily="66" charset="0"/>
              </a:rPr>
              <a:t>Variations: </a:t>
            </a:r>
            <a:r>
              <a:rPr lang="en-GB" dirty="0" smtClean="0">
                <a:latin typeface="Comic Sans MS" panose="030F0702030302020204" pitchFamily="66" charset="0"/>
              </a:rPr>
              <a:t>Try </a:t>
            </a:r>
            <a:r>
              <a:rPr lang="en-GB" dirty="0">
                <a:latin typeface="Comic Sans MS" panose="030F0702030302020204" pitchFamily="66" charset="0"/>
              </a:rPr>
              <a:t>making the smallest number possible.</a:t>
            </a:r>
          </a:p>
          <a:p>
            <a:pPr algn="l"/>
            <a:r>
              <a:rPr lang="en-GB" dirty="0" smtClean="0">
                <a:latin typeface="Comic Sans MS" panose="030F0702030302020204" pitchFamily="66" charset="0"/>
              </a:rPr>
              <a:t>                  Use </a:t>
            </a:r>
            <a:r>
              <a:rPr lang="en-GB" dirty="0">
                <a:latin typeface="Comic Sans MS" panose="030F0702030302020204" pitchFamily="66" charset="0"/>
              </a:rPr>
              <a:t>three dice for play.</a:t>
            </a:r>
          </a:p>
          <a:p>
            <a:pPr algn="l"/>
            <a:r>
              <a:rPr lang="en-GB" dirty="0" smtClean="0">
                <a:latin typeface="Comic Sans MS" panose="030F0702030302020204" pitchFamily="66" charset="0"/>
              </a:rPr>
              <a:t>                  Instead </a:t>
            </a:r>
            <a:r>
              <a:rPr lang="en-GB" dirty="0">
                <a:latin typeface="Comic Sans MS" panose="030F0702030302020204" pitchFamily="66" charset="0"/>
              </a:rPr>
              <a:t>of playing in rounds, set a score, </a:t>
            </a:r>
            <a:r>
              <a:rPr lang="en-GB" dirty="0" smtClean="0">
                <a:latin typeface="Comic Sans MS" panose="030F0702030302020204" pitchFamily="66" charset="0"/>
              </a:rPr>
              <a:t>to </a:t>
            </a:r>
            <a:r>
              <a:rPr lang="en-GB" dirty="0">
                <a:latin typeface="Comic Sans MS" panose="030F0702030302020204" pitchFamily="66" charset="0"/>
              </a:rPr>
              <a:t>reach to win the game.</a:t>
            </a:r>
          </a:p>
          <a:p>
            <a:pPr algn="l"/>
            <a:endParaRPr lang="en-GB" sz="48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126472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49683" y="-8709"/>
            <a:ext cx="5513342" cy="1150574"/>
          </a:xfrm>
        </p:spPr>
        <p:txBody>
          <a:bodyPr>
            <a:normAutofit fontScale="90000"/>
          </a:bodyPr>
          <a:lstStyle/>
          <a:p>
            <a:r>
              <a:rPr lang="en-GB" dirty="0" smtClean="0">
                <a:solidFill>
                  <a:srgbClr val="0070C0"/>
                </a:solidFill>
                <a:latin typeface="Comic Sans MS" panose="030F0702030302020204" pitchFamily="66" charset="0"/>
              </a:rPr>
              <a:t>Going to Boston</a:t>
            </a:r>
            <a:endParaRPr lang="en-GB"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478971" y="1141865"/>
            <a:ext cx="11284403" cy="5573260"/>
          </a:xfrm>
        </p:spPr>
        <p:txBody>
          <a:bodyPr>
            <a:normAutofit fontScale="85000" lnSpcReduction="20000"/>
          </a:bodyPr>
          <a:lstStyle/>
          <a:p>
            <a:pPr algn="l"/>
            <a:r>
              <a:rPr lang="en-GB" sz="2800" dirty="0" smtClean="0">
                <a:solidFill>
                  <a:srgbClr val="0070C0"/>
                </a:solidFill>
                <a:latin typeface="Comic Sans MS" panose="030F0702030302020204" pitchFamily="66" charset="0"/>
              </a:rPr>
              <a:t>You will need: </a:t>
            </a:r>
            <a:r>
              <a:rPr lang="en-GB" sz="2800" dirty="0" smtClean="0">
                <a:latin typeface="Comic Sans MS" panose="030F0702030302020204" pitchFamily="66" charset="0"/>
              </a:rPr>
              <a:t>3 dice</a:t>
            </a:r>
          </a:p>
          <a:p>
            <a:pPr algn="l"/>
            <a:endParaRPr lang="en-GB" sz="2800" dirty="0">
              <a:latin typeface="Comic Sans MS" panose="030F0702030302020204" pitchFamily="66" charset="0"/>
            </a:endParaRPr>
          </a:p>
          <a:p>
            <a:pPr algn="l"/>
            <a:r>
              <a:rPr lang="en-GB" sz="2800" dirty="0" smtClean="0">
                <a:solidFill>
                  <a:srgbClr val="0070C0"/>
                </a:solidFill>
                <a:latin typeface="Comic Sans MS" panose="030F0702030302020204" pitchFamily="66" charset="0"/>
              </a:rPr>
              <a:t>Aim of the game: </a:t>
            </a:r>
            <a:r>
              <a:rPr lang="en-GB" sz="2800" dirty="0" smtClean="0">
                <a:latin typeface="Comic Sans MS" panose="030F0702030302020204" pitchFamily="66" charset="0"/>
              </a:rPr>
              <a:t>To roll the highest total</a:t>
            </a:r>
          </a:p>
          <a:p>
            <a:pPr algn="l"/>
            <a:endParaRPr lang="en-GB" sz="2800" dirty="0">
              <a:solidFill>
                <a:srgbClr val="0070C0"/>
              </a:solidFill>
              <a:latin typeface="Comic Sans MS" panose="030F0702030302020204" pitchFamily="66" charset="0"/>
            </a:endParaRPr>
          </a:p>
          <a:p>
            <a:pPr algn="l"/>
            <a:r>
              <a:rPr lang="en-GB" sz="2800" dirty="0" smtClean="0">
                <a:solidFill>
                  <a:srgbClr val="0070C0"/>
                </a:solidFill>
                <a:latin typeface="Comic Sans MS" panose="030F0702030302020204" pitchFamily="66" charset="0"/>
              </a:rPr>
              <a:t>How to play: </a:t>
            </a:r>
          </a:p>
          <a:p>
            <a:pPr algn="l"/>
            <a:r>
              <a:rPr lang="en-GB" sz="2800" dirty="0" smtClean="0">
                <a:latin typeface="Comic Sans MS" panose="030F0702030302020204" pitchFamily="66" charset="0"/>
              </a:rPr>
              <a:t>Roll </a:t>
            </a:r>
            <a:r>
              <a:rPr lang="en-GB" sz="2800" dirty="0">
                <a:latin typeface="Comic Sans MS" panose="030F0702030302020204" pitchFamily="66" charset="0"/>
              </a:rPr>
              <a:t>the dice and keep the highest.</a:t>
            </a:r>
          </a:p>
          <a:p>
            <a:pPr algn="l"/>
            <a:r>
              <a:rPr lang="en-GB" sz="2800" dirty="0">
                <a:latin typeface="Comic Sans MS" panose="030F0702030302020204" pitchFamily="66" charset="0"/>
              </a:rPr>
              <a:t>Roll the remaining dice and again set aside the highest.</a:t>
            </a:r>
          </a:p>
          <a:p>
            <a:pPr algn="l"/>
            <a:r>
              <a:rPr lang="en-GB" sz="2800" dirty="0">
                <a:latin typeface="Comic Sans MS" panose="030F0702030302020204" pitchFamily="66" charset="0"/>
              </a:rPr>
              <a:t>Roll the last </a:t>
            </a:r>
            <a:r>
              <a:rPr lang="en-GB" sz="2800" dirty="0" smtClean="0">
                <a:latin typeface="Comic Sans MS" panose="030F0702030302020204" pitchFamily="66" charset="0"/>
              </a:rPr>
              <a:t>dice</a:t>
            </a:r>
            <a:r>
              <a:rPr lang="en-GB" sz="2800" dirty="0">
                <a:latin typeface="Comic Sans MS" panose="030F0702030302020204" pitchFamily="66" charset="0"/>
              </a:rPr>
              <a:t>, and add up your total. Write down your score.</a:t>
            </a:r>
          </a:p>
          <a:p>
            <a:pPr algn="l"/>
            <a:r>
              <a:rPr lang="en-GB" sz="2800" dirty="0">
                <a:latin typeface="Comic Sans MS" panose="030F0702030302020204" pitchFamily="66" charset="0"/>
              </a:rPr>
              <a:t>If a player </a:t>
            </a:r>
            <a:r>
              <a:rPr lang="en-GB" sz="2800" dirty="0" smtClean="0">
                <a:latin typeface="Comic Sans MS" panose="030F0702030302020204" pitchFamily="66" charset="0"/>
              </a:rPr>
              <a:t>rolls </a:t>
            </a:r>
            <a:r>
              <a:rPr lang="en-GB" sz="2800" dirty="0">
                <a:latin typeface="Comic Sans MS" panose="030F0702030302020204" pitchFamily="66" charset="0"/>
              </a:rPr>
              <a:t>the highest total for a round, they win the round. Keep score and the player who wins the most turns wins the game.</a:t>
            </a:r>
          </a:p>
          <a:p>
            <a:pPr algn="l"/>
            <a:r>
              <a:rPr lang="en-GB" sz="2800" dirty="0">
                <a:latin typeface="Comic Sans MS" panose="030F0702030302020204" pitchFamily="66" charset="0"/>
              </a:rPr>
              <a:t>Keep </a:t>
            </a:r>
            <a:r>
              <a:rPr lang="en-GB" sz="2800" dirty="0" smtClean="0">
                <a:latin typeface="Comic Sans MS" panose="030F0702030302020204" pitchFamily="66" charset="0"/>
              </a:rPr>
              <a:t>totalling </a:t>
            </a:r>
            <a:r>
              <a:rPr lang="en-GB" sz="2800" dirty="0">
                <a:latin typeface="Comic Sans MS" panose="030F0702030302020204" pitchFamily="66" charset="0"/>
              </a:rPr>
              <a:t>each player’s score and the player who reaches </a:t>
            </a:r>
            <a:r>
              <a:rPr lang="en-GB" sz="2800" dirty="0" smtClean="0">
                <a:latin typeface="Comic Sans MS" panose="030F0702030302020204" pitchFamily="66" charset="0"/>
              </a:rPr>
              <a:t>a target number (e.g. 100 points) </a:t>
            </a:r>
            <a:r>
              <a:rPr lang="en-GB" sz="2800" dirty="0">
                <a:latin typeface="Comic Sans MS" panose="030F0702030302020204" pitchFamily="66" charset="0"/>
              </a:rPr>
              <a:t>first wins</a:t>
            </a:r>
            <a:r>
              <a:rPr lang="en-GB" sz="2800" dirty="0" smtClean="0">
                <a:latin typeface="Comic Sans MS" panose="030F0702030302020204" pitchFamily="66" charset="0"/>
              </a:rPr>
              <a:t>.</a:t>
            </a:r>
          </a:p>
          <a:p>
            <a:pPr algn="l"/>
            <a:endParaRPr lang="en-GB" sz="2800" dirty="0">
              <a:latin typeface="Comic Sans MS" panose="030F0702030302020204" pitchFamily="66" charset="0"/>
            </a:endParaRPr>
          </a:p>
          <a:p>
            <a:pPr algn="l"/>
            <a:r>
              <a:rPr lang="en-GB" sz="2800" dirty="0" smtClean="0">
                <a:solidFill>
                  <a:srgbClr val="0070C0"/>
                </a:solidFill>
                <a:latin typeface="Comic Sans MS" panose="030F0702030302020204" pitchFamily="66" charset="0"/>
              </a:rPr>
              <a:t>Variations:</a:t>
            </a:r>
            <a:r>
              <a:rPr lang="en-GB" sz="2800" dirty="0">
                <a:latin typeface="Comic Sans MS" panose="030F0702030302020204" pitchFamily="66" charset="0"/>
              </a:rPr>
              <a:t> </a:t>
            </a:r>
            <a:r>
              <a:rPr lang="en-GB" sz="2800" dirty="0" smtClean="0">
                <a:latin typeface="Comic Sans MS" panose="030F0702030302020204" pitchFamily="66" charset="0"/>
              </a:rPr>
              <a:t>Multiply the </a:t>
            </a:r>
            <a:r>
              <a:rPr lang="en-GB" sz="2800" dirty="0">
                <a:latin typeface="Comic Sans MS" panose="030F0702030302020204" pitchFamily="66" charset="0"/>
              </a:rPr>
              <a:t>dice to get </a:t>
            </a:r>
            <a:r>
              <a:rPr lang="en-GB" sz="2800" dirty="0" smtClean="0">
                <a:latin typeface="Comic Sans MS" panose="030F0702030302020204" pitchFamily="66" charset="0"/>
              </a:rPr>
              <a:t>the </a:t>
            </a:r>
            <a:r>
              <a:rPr lang="en-GB" sz="2800" dirty="0">
                <a:latin typeface="Comic Sans MS" panose="030F0702030302020204" pitchFamily="66" charset="0"/>
              </a:rPr>
              <a:t>score.</a:t>
            </a:r>
          </a:p>
          <a:p>
            <a:pPr algn="l"/>
            <a:r>
              <a:rPr lang="en-GB" sz="2800" dirty="0" smtClean="0">
                <a:latin typeface="Comic Sans MS" panose="030F0702030302020204" pitchFamily="66" charset="0"/>
              </a:rPr>
              <a:t>                  Use two dice or more </a:t>
            </a:r>
            <a:r>
              <a:rPr lang="en-GB" sz="2800" dirty="0">
                <a:latin typeface="Comic Sans MS" panose="030F0702030302020204" pitchFamily="66" charset="0"/>
              </a:rPr>
              <a:t>than three dice.</a:t>
            </a:r>
          </a:p>
          <a:p>
            <a:pPr algn="l"/>
            <a:endParaRPr lang="en-GB" sz="48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321203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095624" y="0"/>
            <a:ext cx="6459583" cy="1150574"/>
          </a:xfrm>
        </p:spPr>
        <p:txBody>
          <a:bodyPr/>
          <a:lstStyle/>
          <a:p>
            <a:r>
              <a:rPr lang="en-GB" dirty="0" smtClean="0">
                <a:solidFill>
                  <a:srgbClr val="0070C0"/>
                </a:solidFill>
                <a:latin typeface="Comic Sans MS" panose="030F0702030302020204" pitchFamily="66" charset="0"/>
              </a:rPr>
              <a:t>Stuck in the mud</a:t>
            </a:r>
            <a:endParaRPr lang="en-GB"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104775" y="1019176"/>
            <a:ext cx="11896725" cy="5686424"/>
          </a:xfrm>
        </p:spPr>
        <p:txBody>
          <a:bodyPr>
            <a:normAutofit fontScale="92500" lnSpcReduction="20000"/>
          </a:bodyPr>
          <a:lstStyle/>
          <a:p>
            <a:pPr algn="l"/>
            <a:r>
              <a:rPr lang="en-GB" sz="2600" dirty="0">
                <a:latin typeface="Comic Sans MS" panose="030F0702030302020204" pitchFamily="66" charset="0"/>
              </a:rPr>
              <a:t>The fun of this dice game is the unpredictability. Some turns end immediately and some seem to go on forever. Players can only score on a roll which does not include the numbers 2 and 5. Any dice, which show a 2 or a 5, become “Stuck in the mud</a:t>
            </a:r>
            <a:r>
              <a:rPr lang="en-GB" sz="2600" dirty="0" smtClean="0">
                <a:latin typeface="Comic Sans MS" panose="030F0702030302020204" pitchFamily="66" charset="0"/>
              </a:rPr>
              <a:t>!”</a:t>
            </a:r>
          </a:p>
          <a:p>
            <a:pPr algn="l"/>
            <a:endParaRPr lang="en-GB" sz="2600" dirty="0" smtClean="0">
              <a:latin typeface="Comic Sans MS" panose="030F0702030302020204" pitchFamily="66" charset="0"/>
            </a:endParaRPr>
          </a:p>
          <a:p>
            <a:pPr algn="l"/>
            <a:r>
              <a:rPr lang="en-GB" sz="2600" dirty="0" smtClean="0">
                <a:solidFill>
                  <a:srgbClr val="0070C0"/>
                </a:solidFill>
                <a:latin typeface="Comic Sans MS" panose="030F0702030302020204" pitchFamily="66" charset="0"/>
              </a:rPr>
              <a:t>You will need: </a:t>
            </a:r>
            <a:r>
              <a:rPr lang="en-GB" sz="2600" dirty="0" smtClean="0">
                <a:latin typeface="Comic Sans MS" panose="030F0702030302020204" pitchFamily="66" charset="0"/>
              </a:rPr>
              <a:t>5 dice</a:t>
            </a:r>
          </a:p>
          <a:p>
            <a:pPr algn="l"/>
            <a:endParaRPr lang="en-GB" sz="2600" dirty="0">
              <a:latin typeface="Comic Sans MS" panose="030F0702030302020204" pitchFamily="66" charset="0"/>
            </a:endParaRPr>
          </a:p>
          <a:p>
            <a:pPr algn="l"/>
            <a:r>
              <a:rPr lang="en-GB" sz="2600" dirty="0" smtClean="0">
                <a:solidFill>
                  <a:srgbClr val="0070C0"/>
                </a:solidFill>
                <a:latin typeface="Comic Sans MS" panose="030F0702030302020204" pitchFamily="66" charset="0"/>
              </a:rPr>
              <a:t>Aim of the game: </a:t>
            </a:r>
            <a:r>
              <a:rPr lang="en-GB" sz="2600" dirty="0" smtClean="0">
                <a:latin typeface="Comic Sans MS" panose="030F0702030302020204" pitchFamily="66" charset="0"/>
              </a:rPr>
              <a:t>To roll the highest score.</a:t>
            </a:r>
            <a:endParaRPr lang="en-GB" sz="2600" dirty="0" smtClean="0">
              <a:solidFill>
                <a:srgbClr val="0070C0"/>
              </a:solidFill>
              <a:latin typeface="Comic Sans MS" panose="030F0702030302020204" pitchFamily="66" charset="0"/>
            </a:endParaRPr>
          </a:p>
          <a:p>
            <a:pPr algn="l"/>
            <a:endParaRPr lang="en-GB" sz="2600" dirty="0">
              <a:solidFill>
                <a:srgbClr val="0070C0"/>
              </a:solidFill>
              <a:latin typeface="Comic Sans MS" panose="030F0702030302020204" pitchFamily="66" charset="0"/>
            </a:endParaRPr>
          </a:p>
          <a:p>
            <a:pPr algn="l"/>
            <a:r>
              <a:rPr lang="en-GB" sz="2600" dirty="0" smtClean="0">
                <a:solidFill>
                  <a:srgbClr val="0070C0"/>
                </a:solidFill>
                <a:latin typeface="Comic Sans MS" panose="030F0702030302020204" pitchFamily="66" charset="0"/>
              </a:rPr>
              <a:t>How to play: </a:t>
            </a:r>
          </a:p>
          <a:p>
            <a:pPr algn="l"/>
            <a:r>
              <a:rPr lang="en-GB" sz="2600" dirty="0" smtClean="0">
                <a:latin typeface="Comic Sans MS" panose="030F0702030302020204" pitchFamily="66" charset="0"/>
              </a:rPr>
              <a:t>The </a:t>
            </a:r>
            <a:r>
              <a:rPr lang="en-GB" sz="2600" dirty="0">
                <a:latin typeface="Comic Sans MS" panose="030F0702030302020204" pitchFamily="66" charset="0"/>
              </a:rPr>
              <a:t>first player rolls all five dice. If any 2s or 5s are rolled, no points are scored for this throw. If no 2s or 5s are rolled, add up the total of the dice and write it down.</a:t>
            </a:r>
          </a:p>
          <a:p>
            <a:pPr algn="l"/>
            <a:r>
              <a:rPr lang="en-GB" sz="2600" dirty="0">
                <a:latin typeface="Comic Sans MS" panose="030F0702030302020204" pitchFamily="66" charset="0"/>
              </a:rPr>
              <a:t>The player sets aside any 2s and 5s, and throws the remaining dice. Again, if any 2s or 5s are thrown, no points are scored. If there are no 2’s or 5s, add the total to the previous score.</a:t>
            </a:r>
          </a:p>
          <a:p>
            <a:pPr algn="l"/>
            <a:r>
              <a:rPr lang="en-GB" sz="2600" dirty="0">
                <a:latin typeface="Comic Sans MS" panose="030F0702030302020204" pitchFamily="66" charset="0"/>
              </a:rPr>
              <a:t>Continue in this way until all the dice are “Stuck in the Mud.” After the score is </a:t>
            </a:r>
            <a:r>
              <a:rPr lang="en-GB" sz="2600" dirty="0" smtClean="0">
                <a:latin typeface="Comic Sans MS" panose="030F0702030302020204" pitchFamily="66" charset="0"/>
              </a:rPr>
              <a:t>totalled, </a:t>
            </a:r>
            <a:r>
              <a:rPr lang="en-GB" sz="2600" dirty="0">
                <a:latin typeface="Comic Sans MS" panose="030F0702030302020204" pitchFamily="66" charset="0"/>
              </a:rPr>
              <a:t>play passes to the left.</a:t>
            </a:r>
          </a:p>
          <a:p>
            <a:pPr algn="l"/>
            <a:endParaRPr lang="en-GB" sz="48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2837978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905125" y="0"/>
            <a:ext cx="7040608" cy="1150574"/>
          </a:xfrm>
        </p:spPr>
        <p:txBody>
          <a:bodyPr/>
          <a:lstStyle/>
          <a:p>
            <a:r>
              <a:rPr lang="en-GB" dirty="0" smtClean="0">
                <a:solidFill>
                  <a:srgbClr val="0070C0"/>
                </a:solidFill>
                <a:latin typeface="Comic Sans MS" panose="030F0702030302020204" pitchFamily="66" charset="0"/>
              </a:rPr>
              <a:t>Round the Clock</a:t>
            </a:r>
            <a:endParaRPr lang="en-GB"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478972" y="1141864"/>
            <a:ext cx="11217728" cy="5544685"/>
          </a:xfrm>
        </p:spPr>
        <p:txBody>
          <a:bodyPr>
            <a:normAutofit fontScale="92500" lnSpcReduction="20000"/>
          </a:bodyPr>
          <a:lstStyle/>
          <a:p>
            <a:pPr algn="l"/>
            <a:r>
              <a:rPr lang="en-GB" dirty="0" smtClean="0">
                <a:solidFill>
                  <a:srgbClr val="0070C0"/>
                </a:solidFill>
                <a:latin typeface="Comic Sans MS" panose="030F0702030302020204" pitchFamily="66" charset="0"/>
              </a:rPr>
              <a:t>You will need: </a:t>
            </a:r>
            <a:r>
              <a:rPr lang="en-GB" dirty="0" smtClean="0">
                <a:latin typeface="Comic Sans MS" panose="030F0702030302020204" pitchFamily="66" charset="0"/>
              </a:rPr>
              <a:t>2 dice</a:t>
            </a:r>
          </a:p>
          <a:p>
            <a:pPr algn="l"/>
            <a:endParaRPr lang="en-GB" dirty="0">
              <a:latin typeface="Comic Sans MS" panose="030F0702030302020204" pitchFamily="66" charset="0"/>
            </a:endParaRPr>
          </a:p>
          <a:p>
            <a:pPr algn="l"/>
            <a:r>
              <a:rPr lang="en-GB" dirty="0" smtClean="0">
                <a:solidFill>
                  <a:srgbClr val="0070C0"/>
                </a:solidFill>
                <a:latin typeface="Comic Sans MS" panose="030F0702030302020204" pitchFamily="66" charset="0"/>
              </a:rPr>
              <a:t>Aim of the game: </a:t>
            </a:r>
            <a:r>
              <a:rPr lang="en-GB" dirty="0" smtClean="0">
                <a:latin typeface="Comic Sans MS" panose="030F0702030302020204" pitchFamily="66" charset="0"/>
              </a:rPr>
              <a:t>To go ‘round the clock’ by throwing all the numbers from 1 to 12 in order</a:t>
            </a:r>
          </a:p>
          <a:p>
            <a:pPr algn="l"/>
            <a:endParaRPr lang="en-GB" dirty="0">
              <a:latin typeface="Comic Sans MS" panose="030F0702030302020204" pitchFamily="66" charset="0"/>
            </a:endParaRPr>
          </a:p>
          <a:p>
            <a:pPr algn="l"/>
            <a:r>
              <a:rPr lang="en-GB" dirty="0" smtClean="0">
                <a:solidFill>
                  <a:srgbClr val="0070C0"/>
                </a:solidFill>
                <a:latin typeface="Comic Sans MS" panose="030F0702030302020204" pitchFamily="66" charset="0"/>
              </a:rPr>
              <a:t>How to play: </a:t>
            </a:r>
            <a:endParaRPr lang="en-GB" dirty="0">
              <a:solidFill>
                <a:srgbClr val="0070C0"/>
              </a:solidFill>
              <a:latin typeface="Comic Sans MS" panose="030F0702030302020204" pitchFamily="66" charset="0"/>
            </a:endParaRPr>
          </a:p>
          <a:p>
            <a:pPr algn="l"/>
            <a:r>
              <a:rPr lang="en-GB" dirty="0" smtClean="0">
                <a:latin typeface="Comic Sans MS" panose="030F0702030302020204" pitchFamily="66" charset="0"/>
              </a:rPr>
              <a:t>Each player rolls the dice. </a:t>
            </a:r>
            <a:r>
              <a:rPr lang="en-GB" dirty="0">
                <a:latin typeface="Comic Sans MS" panose="030F0702030302020204" pitchFamily="66" charset="0"/>
              </a:rPr>
              <a:t>T</a:t>
            </a:r>
            <a:r>
              <a:rPr lang="en-GB" dirty="0" smtClean="0">
                <a:latin typeface="Comic Sans MS" panose="030F0702030302020204" pitchFamily="66" charset="0"/>
              </a:rPr>
              <a:t>he </a:t>
            </a:r>
            <a:r>
              <a:rPr lang="en-GB" dirty="0">
                <a:latin typeface="Comic Sans MS" panose="030F0702030302020204" pitchFamily="66" charset="0"/>
              </a:rPr>
              <a:t>player with the lowest total </a:t>
            </a:r>
            <a:r>
              <a:rPr lang="en-GB" dirty="0" smtClean="0">
                <a:latin typeface="Comic Sans MS" panose="030F0702030302020204" pitchFamily="66" charset="0"/>
              </a:rPr>
              <a:t>goes </a:t>
            </a:r>
            <a:r>
              <a:rPr lang="en-GB" dirty="0">
                <a:latin typeface="Comic Sans MS" panose="030F0702030302020204" pitchFamily="66" charset="0"/>
              </a:rPr>
              <a:t>first</a:t>
            </a:r>
            <a:r>
              <a:rPr lang="en-GB" dirty="0" smtClean="0">
                <a:latin typeface="Comic Sans MS" panose="030F0702030302020204" pitchFamily="66" charset="0"/>
              </a:rPr>
              <a:t>.</a:t>
            </a:r>
            <a:endParaRPr lang="en-GB" dirty="0">
              <a:latin typeface="Comic Sans MS" panose="030F0702030302020204" pitchFamily="66" charset="0"/>
            </a:endParaRPr>
          </a:p>
          <a:p>
            <a:pPr algn="l"/>
            <a:r>
              <a:rPr lang="en-GB" dirty="0">
                <a:latin typeface="Comic Sans MS" panose="030F0702030302020204" pitchFamily="66" charset="0"/>
              </a:rPr>
              <a:t>The first player throws both dice, hoping to throw a 1. Players then take turns (in a clockwise direction) trying to throw a 1.</a:t>
            </a:r>
          </a:p>
          <a:p>
            <a:pPr algn="l"/>
            <a:r>
              <a:rPr lang="en-GB" dirty="0">
                <a:latin typeface="Comic Sans MS" panose="030F0702030302020204" pitchFamily="66" charset="0"/>
              </a:rPr>
              <a:t>On the next round, those players who threw throw a 1 will try to throw a 2. </a:t>
            </a:r>
            <a:r>
              <a:rPr lang="en-GB" dirty="0" smtClean="0">
                <a:latin typeface="Comic Sans MS" panose="030F0702030302020204" pitchFamily="66" charset="0"/>
              </a:rPr>
              <a:t>Players can do so by throwing a 2 or two 1s. Any </a:t>
            </a:r>
            <a:r>
              <a:rPr lang="en-GB" dirty="0">
                <a:latin typeface="Comic Sans MS" panose="030F0702030302020204" pitchFamily="66" charset="0"/>
              </a:rPr>
              <a:t>player who did not throw a 1 in the first round will try again this round. </a:t>
            </a:r>
            <a:endParaRPr lang="en-GB" dirty="0" smtClean="0">
              <a:latin typeface="Comic Sans MS" panose="030F0702030302020204" pitchFamily="66" charset="0"/>
            </a:endParaRPr>
          </a:p>
          <a:p>
            <a:pPr algn="l"/>
            <a:r>
              <a:rPr lang="en-GB" dirty="0" smtClean="0">
                <a:latin typeface="Comic Sans MS" panose="030F0702030302020204" pitchFamily="66" charset="0"/>
              </a:rPr>
              <a:t>Play </a:t>
            </a:r>
            <a:r>
              <a:rPr lang="en-GB" dirty="0">
                <a:latin typeface="Comic Sans MS" panose="030F0702030302020204" pitchFamily="66" charset="0"/>
              </a:rPr>
              <a:t>continues round-by-round with players trying to throw all the numbers from 1 to 12 in sequence. Players may count the spots on just one die or on both dice added together. For example, throwing a 3 and a 6 could be counted as 3, 6, or 9.</a:t>
            </a:r>
          </a:p>
          <a:p>
            <a:pPr algn="l"/>
            <a:r>
              <a:rPr lang="en-GB" dirty="0">
                <a:latin typeface="Comic Sans MS" panose="030F0702030302020204" pitchFamily="66" charset="0"/>
              </a:rPr>
              <a:t>The first player to go “Round the Clock” – throw all the numbers from 1 to 12 in order – wins the game.</a:t>
            </a:r>
          </a:p>
          <a:p>
            <a:pPr algn="l"/>
            <a:endParaRPr lang="en-GB" sz="48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3892294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19599" y="-8709"/>
            <a:ext cx="3163933" cy="1150574"/>
          </a:xfrm>
        </p:spPr>
        <p:txBody>
          <a:bodyPr/>
          <a:lstStyle/>
          <a:p>
            <a:r>
              <a:rPr lang="en-GB" dirty="0" smtClean="0">
                <a:solidFill>
                  <a:srgbClr val="0070C0"/>
                </a:solidFill>
                <a:latin typeface="Comic Sans MS" panose="030F0702030302020204" pitchFamily="66" charset="0"/>
              </a:rPr>
              <a:t>Pig</a:t>
            </a:r>
            <a:endParaRPr lang="en-GB"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478972" y="1141864"/>
            <a:ext cx="11217728" cy="5525636"/>
          </a:xfrm>
        </p:spPr>
        <p:txBody>
          <a:bodyPr>
            <a:normAutofit fontScale="85000" lnSpcReduction="20000"/>
          </a:bodyPr>
          <a:lstStyle/>
          <a:p>
            <a:pPr algn="l"/>
            <a:r>
              <a:rPr lang="en-GB" sz="3000" dirty="0">
                <a:latin typeface="Comic Sans MS" panose="030F0702030302020204" pitchFamily="66" charset="0"/>
              </a:rPr>
              <a:t>The game is called “Pig” because the first player “hogs” the dice in an effort to win the game</a:t>
            </a:r>
            <a:r>
              <a:rPr lang="en-GB" sz="3000" dirty="0" smtClean="0">
                <a:latin typeface="Comic Sans MS" panose="030F0702030302020204" pitchFamily="66" charset="0"/>
              </a:rPr>
              <a:t>.</a:t>
            </a:r>
          </a:p>
          <a:p>
            <a:pPr algn="l"/>
            <a:endParaRPr lang="en-GB" sz="3000" dirty="0" smtClean="0">
              <a:latin typeface="Comic Sans MS" panose="030F0702030302020204" pitchFamily="66" charset="0"/>
            </a:endParaRPr>
          </a:p>
          <a:p>
            <a:pPr algn="l"/>
            <a:r>
              <a:rPr lang="en-GB" sz="3000" dirty="0" smtClean="0">
                <a:solidFill>
                  <a:srgbClr val="0070C0"/>
                </a:solidFill>
                <a:latin typeface="Comic Sans MS" panose="030F0702030302020204" pitchFamily="66" charset="0"/>
              </a:rPr>
              <a:t>You will need: </a:t>
            </a:r>
            <a:r>
              <a:rPr lang="en-GB" sz="3000" dirty="0" smtClean="0">
                <a:latin typeface="Comic Sans MS" panose="030F0702030302020204" pitchFamily="66" charset="0"/>
              </a:rPr>
              <a:t>1 dice</a:t>
            </a:r>
          </a:p>
          <a:p>
            <a:pPr algn="l"/>
            <a:endParaRPr lang="en-GB" sz="3000" dirty="0">
              <a:latin typeface="Comic Sans MS" panose="030F0702030302020204" pitchFamily="66" charset="0"/>
            </a:endParaRPr>
          </a:p>
          <a:p>
            <a:pPr algn="l"/>
            <a:r>
              <a:rPr lang="en-GB" sz="3000" dirty="0" smtClean="0">
                <a:solidFill>
                  <a:srgbClr val="0070C0"/>
                </a:solidFill>
                <a:latin typeface="Comic Sans MS" panose="030F0702030302020204" pitchFamily="66" charset="0"/>
              </a:rPr>
              <a:t>Aim of the game: </a:t>
            </a:r>
            <a:r>
              <a:rPr lang="en-GB" sz="3000" dirty="0" smtClean="0">
                <a:latin typeface="Comic Sans MS" panose="030F0702030302020204" pitchFamily="66" charset="0"/>
              </a:rPr>
              <a:t>To score 100 points or more (or whatever you choose your target number to be)</a:t>
            </a:r>
          </a:p>
          <a:p>
            <a:pPr algn="l"/>
            <a:endParaRPr lang="en-GB" sz="3000" dirty="0">
              <a:latin typeface="Comic Sans MS" panose="030F0702030302020204" pitchFamily="66" charset="0"/>
            </a:endParaRPr>
          </a:p>
          <a:p>
            <a:pPr algn="l"/>
            <a:r>
              <a:rPr lang="en-GB" sz="3000" dirty="0" smtClean="0">
                <a:solidFill>
                  <a:srgbClr val="0070C0"/>
                </a:solidFill>
                <a:latin typeface="Comic Sans MS" panose="030F0702030302020204" pitchFamily="66" charset="0"/>
              </a:rPr>
              <a:t>How to play: </a:t>
            </a:r>
          </a:p>
          <a:p>
            <a:pPr algn="l"/>
            <a:r>
              <a:rPr lang="en-GB" sz="3000" dirty="0" smtClean="0">
                <a:latin typeface="Comic Sans MS" panose="030F0702030302020204" pitchFamily="66" charset="0"/>
              </a:rPr>
              <a:t>The </a:t>
            </a:r>
            <a:r>
              <a:rPr lang="en-GB" sz="3000" dirty="0">
                <a:latin typeface="Comic Sans MS" panose="030F0702030302020204" pitchFamily="66" charset="0"/>
              </a:rPr>
              <a:t>first player rolls the </a:t>
            </a:r>
            <a:r>
              <a:rPr lang="en-GB" sz="3000" dirty="0" smtClean="0">
                <a:latin typeface="Comic Sans MS" panose="030F0702030302020204" pitchFamily="66" charset="0"/>
              </a:rPr>
              <a:t>dice </a:t>
            </a:r>
            <a:r>
              <a:rPr lang="en-GB" sz="3000" dirty="0">
                <a:latin typeface="Comic Sans MS" panose="030F0702030302020204" pitchFamily="66" charset="0"/>
              </a:rPr>
              <a:t>and adds up the numbers after each roll. They may stop rolling at any time and end the </a:t>
            </a:r>
            <a:r>
              <a:rPr lang="en-GB" sz="3000" dirty="0" smtClean="0">
                <a:latin typeface="Comic Sans MS" panose="030F0702030302020204" pitchFamily="66" charset="0"/>
              </a:rPr>
              <a:t>turn.</a:t>
            </a:r>
            <a:endParaRPr lang="en-GB" sz="3000" dirty="0">
              <a:latin typeface="Comic Sans MS" panose="030F0702030302020204" pitchFamily="66" charset="0"/>
            </a:endParaRPr>
          </a:p>
          <a:p>
            <a:pPr algn="l"/>
            <a:r>
              <a:rPr lang="en-GB" sz="3000" dirty="0">
                <a:latin typeface="Comic Sans MS" panose="030F0702030302020204" pitchFamily="66" charset="0"/>
              </a:rPr>
              <a:t>The player loses all points for the turn when a 1 is rolled.</a:t>
            </a:r>
          </a:p>
          <a:p>
            <a:pPr algn="l"/>
            <a:r>
              <a:rPr lang="en-GB" sz="3000" dirty="0">
                <a:latin typeface="Comic Sans MS" panose="030F0702030302020204" pitchFamily="66" charset="0"/>
              </a:rPr>
              <a:t>If the first player gets to 100 points on their first turn, the other player(s) may take their turn to try to achieve a better score.</a:t>
            </a:r>
          </a:p>
          <a:p>
            <a:pPr algn="l"/>
            <a:endParaRPr lang="en-GB" sz="48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57046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19599" y="-8709"/>
            <a:ext cx="3163933" cy="1150574"/>
          </a:xfrm>
        </p:spPr>
        <p:txBody>
          <a:bodyPr/>
          <a:lstStyle/>
          <a:p>
            <a:r>
              <a:rPr lang="en-GB" dirty="0" smtClean="0">
                <a:solidFill>
                  <a:srgbClr val="0070C0"/>
                </a:solidFill>
                <a:latin typeface="Comic Sans MS" panose="030F0702030302020204" pitchFamily="66" charset="0"/>
              </a:rPr>
              <a:t>Passage</a:t>
            </a:r>
            <a:endParaRPr lang="en-GB"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478972" y="1141864"/>
            <a:ext cx="11217728" cy="5525636"/>
          </a:xfrm>
        </p:spPr>
        <p:txBody>
          <a:bodyPr>
            <a:normAutofit lnSpcReduction="10000"/>
          </a:bodyPr>
          <a:lstStyle/>
          <a:p>
            <a:pPr algn="l"/>
            <a:r>
              <a:rPr lang="en-GB" sz="2600" dirty="0" smtClean="0">
                <a:solidFill>
                  <a:srgbClr val="0070C0"/>
                </a:solidFill>
                <a:latin typeface="Comic Sans MS" panose="030F0702030302020204" pitchFamily="66" charset="0"/>
              </a:rPr>
              <a:t>You will need: </a:t>
            </a:r>
            <a:r>
              <a:rPr lang="en-GB" sz="2600" dirty="0">
                <a:latin typeface="Comic Sans MS" panose="030F0702030302020204" pitchFamily="66" charset="0"/>
              </a:rPr>
              <a:t>2</a:t>
            </a:r>
            <a:r>
              <a:rPr lang="en-GB" sz="2600" dirty="0" smtClean="0">
                <a:latin typeface="Comic Sans MS" panose="030F0702030302020204" pitchFamily="66" charset="0"/>
              </a:rPr>
              <a:t> dice</a:t>
            </a:r>
          </a:p>
          <a:p>
            <a:pPr algn="l"/>
            <a:endParaRPr lang="en-GB" sz="2600" dirty="0">
              <a:latin typeface="Comic Sans MS" panose="030F0702030302020204" pitchFamily="66" charset="0"/>
            </a:endParaRPr>
          </a:p>
          <a:p>
            <a:pPr algn="l"/>
            <a:r>
              <a:rPr lang="en-GB" sz="2600" dirty="0" smtClean="0">
                <a:solidFill>
                  <a:srgbClr val="0070C0"/>
                </a:solidFill>
                <a:latin typeface="Comic Sans MS" panose="030F0702030302020204" pitchFamily="66" charset="0"/>
              </a:rPr>
              <a:t>Aim of the game: </a:t>
            </a:r>
            <a:r>
              <a:rPr lang="en-GB" sz="2600" dirty="0" smtClean="0">
                <a:latin typeface="Comic Sans MS" panose="030F0702030302020204" pitchFamily="66" charset="0"/>
              </a:rPr>
              <a:t>To be the first player to reach 11 points</a:t>
            </a:r>
          </a:p>
          <a:p>
            <a:pPr algn="l"/>
            <a:endParaRPr lang="en-GB" sz="2600" dirty="0">
              <a:latin typeface="Comic Sans MS" panose="030F0702030302020204" pitchFamily="66" charset="0"/>
            </a:endParaRPr>
          </a:p>
          <a:p>
            <a:pPr algn="l"/>
            <a:r>
              <a:rPr lang="en-GB" sz="2600" dirty="0" smtClean="0">
                <a:solidFill>
                  <a:srgbClr val="0070C0"/>
                </a:solidFill>
                <a:latin typeface="Comic Sans MS" panose="030F0702030302020204" pitchFamily="66" charset="0"/>
              </a:rPr>
              <a:t>How to play: </a:t>
            </a:r>
          </a:p>
          <a:p>
            <a:pPr algn="l"/>
            <a:r>
              <a:rPr lang="en-GB" sz="2600" dirty="0" smtClean="0">
                <a:latin typeface="Comic Sans MS" panose="030F0702030302020204" pitchFamily="66" charset="0"/>
              </a:rPr>
              <a:t>To </a:t>
            </a:r>
            <a:r>
              <a:rPr lang="en-GB" sz="2600" dirty="0">
                <a:latin typeface="Comic Sans MS" panose="030F0702030302020204" pitchFamily="66" charset="0"/>
              </a:rPr>
              <a:t>set up the game each player rolls a die. The highest scoring roll will be the player who begins the game. The player who rolled the lowest number will now roll a second time and the number on the die becomes the “point number.”</a:t>
            </a:r>
          </a:p>
          <a:p>
            <a:pPr algn="l"/>
            <a:r>
              <a:rPr lang="en-GB" sz="2600" dirty="0">
                <a:latin typeface="Comic Sans MS" panose="030F0702030302020204" pitchFamily="66" charset="0"/>
              </a:rPr>
              <a:t>Starting with the first player, players take turns rolling two dice. If he rolls the point number, he gets one point. If he rolls doubles of the point number he gets two points. Each player gets only one roll per turn.</a:t>
            </a:r>
          </a:p>
          <a:p>
            <a:pPr algn="l"/>
            <a:r>
              <a:rPr lang="en-GB" sz="2600" dirty="0">
                <a:latin typeface="Comic Sans MS" panose="030F0702030302020204" pitchFamily="66" charset="0"/>
              </a:rPr>
              <a:t>The first player to get 11 points wins.</a:t>
            </a:r>
          </a:p>
          <a:p>
            <a:pPr algn="l"/>
            <a:endParaRPr lang="en-GB" sz="48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2701575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19599" y="-8709"/>
            <a:ext cx="3163933" cy="1150574"/>
          </a:xfrm>
        </p:spPr>
        <p:txBody>
          <a:bodyPr/>
          <a:lstStyle/>
          <a:p>
            <a:r>
              <a:rPr lang="en-GB" dirty="0" smtClean="0">
                <a:solidFill>
                  <a:srgbClr val="0070C0"/>
                </a:solidFill>
                <a:latin typeface="Comic Sans MS" panose="030F0702030302020204" pitchFamily="66" charset="0"/>
              </a:rPr>
              <a:t>Fifty</a:t>
            </a:r>
            <a:endParaRPr lang="en-GB"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478972" y="1141864"/>
            <a:ext cx="11217728" cy="5525636"/>
          </a:xfrm>
        </p:spPr>
        <p:txBody>
          <a:bodyPr>
            <a:normAutofit lnSpcReduction="10000"/>
          </a:bodyPr>
          <a:lstStyle/>
          <a:p>
            <a:pPr algn="l"/>
            <a:r>
              <a:rPr lang="en-GB" sz="2500" dirty="0" smtClean="0">
                <a:solidFill>
                  <a:srgbClr val="0070C0"/>
                </a:solidFill>
                <a:latin typeface="Comic Sans MS" panose="030F0702030302020204" pitchFamily="66" charset="0"/>
              </a:rPr>
              <a:t>You will need: </a:t>
            </a:r>
            <a:r>
              <a:rPr lang="en-GB" sz="2500" dirty="0">
                <a:latin typeface="Comic Sans MS" panose="030F0702030302020204" pitchFamily="66" charset="0"/>
              </a:rPr>
              <a:t>2</a:t>
            </a:r>
            <a:r>
              <a:rPr lang="en-GB" sz="2500" dirty="0" smtClean="0">
                <a:latin typeface="Comic Sans MS" panose="030F0702030302020204" pitchFamily="66" charset="0"/>
              </a:rPr>
              <a:t> dice</a:t>
            </a:r>
          </a:p>
          <a:p>
            <a:pPr algn="l"/>
            <a:endParaRPr lang="en-GB" sz="2500" dirty="0">
              <a:latin typeface="Comic Sans MS" panose="030F0702030302020204" pitchFamily="66" charset="0"/>
            </a:endParaRPr>
          </a:p>
          <a:p>
            <a:pPr algn="l"/>
            <a:r>
              <a:rPr lang="en-GB" sz="2500" dirty="0" smtClean="0">
                <a:solidFill>
                  <a:srgbClr val="0070C0"/>
                </a:solidFill>
                <a:latin typeface="Comic Sans MS" panose="030F0702030302020204" pitchFamily="66" charset="0"/>
              </a:rPr>
              <a:t>Aim of the game: </a:t>
            </a:r>
            <a:r>
              <a:rPr lang="en-GB" sz="2500" dirty="0" smtClean="0">
                <a:latin typeface="Comic Sans MS" panose="030F0702030302020204" pitchFamily="66" charset="0"/>
              </a:rPr>
              <a:t>To be the first player to reach 50</a:t>
            </a:r>
          </a:p>
          <a:p>
            <a:pPr algn="l"/>
            <a:endParaRPr lang="en-GB" sz="2500" dirty="0">
              <a:latin typeface="Comic Sans MS" panose="030F0702030302020204" pitchFamily="66" charset="0"/>
            </a:endParaRPr>
          </a:p>
          <a:p>
            <a:pPr algn="l"/>
            <a:r>
              <a:rPr lang="en-GB" sz="2500" dirty="0" smtClean="0">
                <a:solidFill>
                  <a:srgbClr val="0070C0"/>
                </a:solidFill>
                <a:latin typeface="Comic Sans MS" panose="030F0702030302020204" pitchFamily="66" charset="0"/>
              </a:rPr>
              <a:t>How to play: </a:t>
            </a:r>
          </a:p>
          <a:p>
            <a:pPr algn="l"/>
            <a:r>
              <a:rPr lang="en-GB" sz="2500" dirty="0" smtClean="0">
                <a:latin typeface="Comic Sans MS" panose="030F0702030302020204" pitchFamily="66" charset="0"/>
              </a:rPr>
              <a:t>Taking </a:t>
            </a:r>
            <a:r>
              <a:rPr lang="en-GB" sz="2500" dirty="0">
                <a:latin typeface="Comic Sans MS" panose="030F0702030302020204" pitchFamily="66" charset="0"/>
              </a:rPr>
              <a:t>turns, players roll two dice, one roll per turn. If they do not roll doubles, they do not score for that turn.</a:t>
            </a:r>
          </a:p>
          <a:p>
            <a:pPr algn="l"/>
            <a:r>
              <a:rPr lang="en-GB" sz="2500" dirty="0">
                <a:latin typeface="Comic Sans MS" panose="030F0702030302020204" pitchFamily="66" charset="0"/>
              </a:rPr>
              <a:t>If they roll doubles, they earn a score as follows:</a:t>
            </a:r>
          </a:p>
          <a:p>
            <a:pPr algn="l"/>
            <a:r>
              <a:rPr lang="en-GB" sz="2500" dirty="0">
                <a:latin typeface="Comic Sans MS" panose="030F0702030302020204" pitchFamily="66" charset="0"/>
              </a:rPr>
              <a:t>Double 1s, 2s, 4s, 5s = 5 points</a:t>
            </a:r>
          </a:p>
          <a:p>
            <a:pPr algn="l"/>
            <a:r>
              <a:rPr lang="en-GB" sz="2500" dirty="0">
                <a:latin typeface="Comic Sans MS" panose="030F0702030302020204" pitchFamily="66" charset="0"/>
              </a:rPr>
              <a:t>Double 6s = 25 points</a:t>
            </a:r>
          </a:p>
          <a:p>
            <a:pPr algn="l"/>
            <a:r>
              <a:rPr lang="en-GB" sz="2500" dirty="0">
                <a:latin typeface="Comic Sans MS" panose="030F0702030302020204" pitchFamily="66" charset="0"/>
              </a:rPr>
              <a:t>If they roll double 3s, their score up to that point is wiped out and they must restart accumulating points.</a:t>
            </a:r>
          </a:p>
          <a:p>
            <a:pPr algn="l"/>
            <a:r>
              <a:rPr lang="en-GB" sz="2500" dirty="0">
                <a:latin typeface="Comic Sans MS" panose="030F0702030302020204" pitchFamily="66" charset="0"/>
              </a:rPr>
              <a:t>The first player to reach 50 points wins.</a:t>
            </a:r>
          </a:p>
          <a:p>
            <a:pPr algn="l"/>
            <a:endParaRPr lang="en-GB" sz="48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1502318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19599" y="-8709"/>
            <a:ext cx="3163933" cy="1150574"/>
          </a:xfrm>
        </p:spPr>
        <p:txBody>
          <a:bodyPr>
            <a:normAutofit fontScale="90000"/>
          </a:bodyPr>
          <a:lstStyle/>
          <a:p>
            <a:r>
              <a:rPr lang="en-GB" dirty="0" smtClean="0">
                <a:solidFill>
                  <a:srgbClr val="0070C0"/>
                </a:solidFill>
                <a:latin typeface="Comic Sans MS" panose="030F0702030302020204" pitchFamily="66" charset="0"/>
              </a:rPr>
              <a:t>Mountain</a:t>
            </a:r>
            <a:endParaRPr lang="en-GB" dirty="0">
              <a:solidFill>
                <a:srgbClr val="0070C0"/>
              </a:solidFill>
              <a:latin typeface="Comic Sans MS" panose="030F0702030302020204" pitchFamily="66" charset="0"/>
            </a:endParaRPr>
          </a:p>
        </p:txBody>
      </p:sp>
      <p:sp>
        <p:nvSpPr>
          <p:cNvPr id="3" name="Subtitle 2"/>
          <p:cNvSpPr>
            <a:spLocks noGrp="1"/>
          </p:cNvSpPr>
          <p:nvPr>
            <p:ph type="subTitle" idx="1"/>
          </p:nvPr>
        </p:nvSpPr>
        <p:spPr>
          <a:xfrm>
            <a:off x="478972" y="1141864"/>
            <a:ext cx="11217728" cy="5525636"/>
          </a:xfrm>
        </p:spPr>
        <p:txBody>
          <a:bodyPr>
            <a:normAutofit lnSpcReduction="10000"/>
          </a:bodyPr>
          <a:lstStyle/>
          <a:p>
            <a:pPr algn="l"/>
            <a:r>
              <a:rPr lang="en-GB" sz="2500" dirty="0" smtClean="0">
                <a:solidFill>
                  <a:srgbClr val="0070C0"/>
                </a:solidFill>
                <a:latin typeface="Comic Sans MS" panose="030F0702030302020204" pitchFamily="66" charset="0"/>
              </a:rPr>
              <a:t>You will need: </a:t>
            </a:r>
            <a:r>
              <a:rPr lang="en-GB" sz="2500" dirty="0" smtClean="0">
                <a:latin typeface="Comic Sans MS" panose="030F0702030302020204" pitchFamily="66" charset="0"/>
              </a:rPr>
              <a:t>2-3 dice, pencil, paper</a:t>
            </a:r>
          </a:p>
          <a:p>
            <a:pPr algn="l"/>
            <a:endParaRPr lang="en-GB" sz="2500" dirty="0">
              <a:latin typeface="Comic Sans MS" panose="030F0702030302020204" pitchFamily="66" charset="0"/>
            </a:endParaRPr>
          </a:p>
          <a:p>
            <a:pPr algn="l"/>
            <a:r>
              <a:rPr lang="en-GB" sz="2500" dirty="0" smtClean="0">
                <a:solidFill>
                  <a:srgbClr val="0070C0"/>
                </a:solidFill>
                <a:latin typeface="Comic Sans MS" panose="030F0702030302020204" pitchFamily="66" charset="0"/>
              </a:rPr>
              <a:t>Aim of the game: </a:t>
            </a:r>
            <a:r>
              <a:rPr lang="en-GB" sz="2500" dirty="0" smtClean="0">
                <a:latin typeface="Comic Sans MS" panose="030F0702030302020204" pitchFamily="66" charset="0"/>
              </a:rPr>
              <a:t>To be the first to climb up and come down the mountain!</a:t>
            </a:r>
          </a:p>
          <a:p>
            <a:pPr algn="l"/>
            <a:endParaRPr lang="en-GB" sz="2500" dirty="0">
              <a:latin typeface="Comic Sans MS" panose="030F0702030302020204" pitchFamily="66" charset="0"/>
            </a:endParaRPr>
          </a:p>
          <a:p>
            <a:pPr algn="l"/>
            <a:r>
              <a:rPr lang="en-GB" sz="2500" dirty="0" smtClean="0">
                <a:solidFill>
                  <a:srgbClr val="0070C0"/>
                </a:solidFill>
                <a:latin typeface="Comic Sans MS" panose="030F0702030302020204" pitchFamily="66" charset="0"/>
              </a:rPr>
              <a:t>How to play: </a:t>
            </a:r>
          </a:p>
          <a:p>
            <a:pPr algn="l"/>
            <a:r>
              <a:rPr lang="en-GB" dirty="0">
                <a:latin typeface="Comic Sans MS" panose="030F0702030302020204" pitchFamily="66" charset="0"/>
              </a:rPr>
              <a:t> A mountain is drawn on a piece of paper with a series of numbers leading up the mountain, and going down the other side. In order to climb the mountain, children must roll each number that is shown on the mountain, in order. So if the first number is a 1, then a 1 must be rolled before climbing! Each number must be rolled in order, so there can be no jumping up the mountain if they roll a number that appears later on. The winner is the first person that is able to get up and over the mountain with a series of successful dice rolls. The best thing about this game is that it can be tailored for different players. For example, you may want to increase the size of the mountain, allow dice totals to be added up, or introduce more dice! </a:t>
            </a:r>
            <a:endParaRPr lang="en-GB" sz="2500" dirty="0" smtClean="0">
              <a:latin typeface="Comic Sans MS" panose="030F0702030302020204" pitchFamily="66" charset="0"/>
            </a:endParaRPr>
          </a:p>
          <a:p>
            <a:pPr algn="l"/>
            <a:endParaRPr lang="en-GB" sz="4800" dirty="0" smtClean="0">
              <a:latin typeface="Comic Sans MS" panose="030F0702030302020204" pitchFamily="66" charset="0"/>
            </a:endParaRPr>
          </a:p>
          <a:p>
            <a:endParaRPr lang="en-GB" dirty="0"/>
          </a:p>
        </p:txBody>
      </p:sp>
      <p:pic>
        <p:nvPicPr>
          <p:cNvPr id="1026" name="Picture 2" descr="Mountain Game Print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91700" y="95250"/>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21052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1713</TotalTime>
  <Words>1684</Words>
  <Application>Microsoft Office PowerPoint</Application>
  <PresentationFormat>Widescreen</PresentationFormat>
  <Paragraphs>130</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Comic Sans MS</vt:lpstr>
      <vt:lpstr>Office Theme</vt:lpstr>
      <vt:lpstr>Dice games</vt:lpstr>
      <vt:lpstr>Beetle Drive</vt:lpstr>
      <vt:lpstr>Knockout</vt:lpstr>
      <vt:lpstr>Beat that!</vt:lpstr>
      <vt:lpstr>Going to Boston</vt:lpstr>
      <vt:lpstr>Stuck in the mud</vt:lpstr>
      <vt:lpstr>Round the Clock</vt:lpstr>
      <vt:lpstr>Pig</vt:lpstr>
      <vt:lpstr>Passage</vt:lpstr>
      <vt:lpstr>Fifty</vt:lpstr>
      <vt:lpstr>Mountain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Beetle Drive</dc:title>
  <dc:creator>Mulligan, Angela</dc:creator>
  <cp:lastModifiedBy>Mulligan, Angela</cp:lastModifiedBy>
  <cp:revision>14</cp:revision>
  <dcterms:created xsi:type="dcterms:W3CDTF">2020-03-23T11:31:30Z</dcterms:created>
  <dcterms:modified xsi:type="dcterms:W3CDTF">2020-03-26T11:52:35Z</dcterms:modified>
</cp:coreProperties>
</file>